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75" r:id="rId6"/>
    <p:sldMasterId id="2147483677" r:id="rId7"/>
    <p:sldMasterId id="2147483679" r:id="rId8"/>
  </p:sldMasterIdLst>
  <p:notesMasterIdLst>
    <p:notesMasterId r:id="rId24"/>
  </p:notesMasterIdLst>
  <p:sldIdLst>
    <p:sldId id="256" r:id="rId9"/>
    <p:sldId id="264" r:id="rId10"/>
    <p:sldId id="265" r:id="rId11"/>
    <p:sldId id="268" r:id="rId12"/>
    <p:sldId id="266" r:id="rId13"/>
    <p:sldId id="261" r:id="rId14"/>
    <p:sldId id="263" r:id="rId15"/>
    <p:sldId id="257" r:id="rId16"/>
    <p:sldId id="262" r:id="rId17"/>
    <p:sldId id="260" r:id="rId18"/>
    <p:sldId id="270" r:id="rId19"/>
    <p:sldId id="258" r:id="rId20"/>
    <p:sldId id="273" r:id="rId21"/>
    <p:sldId id="274" r:id="rId22"/>
    <p:sldId id="272" r:id="rId23"/>
  </p:sldIdLst>
  <p:sldSz cx="9144000" cy="6858000" type="screen4x3"/>
  <p:notesSz cx="7010400" cy="9236075"/>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letusosa" id="{469F80A7-5745-4529-A544-6617D8D7F7ED}">
          <p14:sldIdLst>
            <p14:sldId id="256"/>
          </p14:sldIdLst>
        </p14:section>
        <p14:section name="Pointr -sovellus" id="{0D33809C-E3EB-4D70-819B-F368BDB6A3F6}">
          <p14:sldIdLst>
            <p14:sldId id="264"/>
            <p14:sldId id="265"/>
            <p14:sldId id="268"/>
          </p14:sldIdLst>
        </p14:section>
        <p14:section name="Vuzix M300" id="{C70EAAD3-F58E-4E99-B3E2-5C13205AC066}">
          <p14:sldIdLst>
            <p14:sldId id="266"/>
            <p14:sldId id="261"/>
            <p14:sldId id="263"/>
            <p14:sldId id="257"/>
            <p14:sldId id="262"/>
            <p14:sldId id="260"/>
          </p14:sldIdLst>
        </p14:section>
        <p14:section name="Testing and learning" id="{FC9960B6-6FCB-42BE-A881-D4D09F6390D8}">
          <p14:sldIdLst>
            <p14:sldId id="270"/>
            <p14:sldId id="258"/>
            <p14:sldId id="273"/>
            <p14:sldId id="274"/>
            <p14:sldId id="27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4" autoAdjust="0"/>
    <p:restoredTop sz="94660"/>
  </p:normalViewPr>
  <p:slideViewPr>
    <p:cSldViewPr>
      <p:cViewPr varScale="1">
        <p:scale>
          <a:sx n="82" d="100"/>
          <a:sy n="82" d="100"/>
        </p:scale>
        <p:origin x="1488"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fi-FI" dirty="0"/>
          </a:p>
        </p:txBody>
      </p:sp>
      <p:sp>
        <p:nvSpPr>
          <p:cNvPr id="3" name="Päivämäärän paikkamerkki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B2A1E98A-814A-491C-8D71-214DAEDFC4F4}" type="datetimeFigureOut">
              <a:rPr lang="fi-FI" smtClean="0"/>
              <a:t>6.10.2023</a:t>
            </a:fld>
            <a:endParaRPr lang="fi-FI" dirty="0"/>
          </a:p>
        </p:txBody>
      </p:sp>
      <p:sp>
        <p:nvSpPr>
          <p:cNvPr id="4" name="Dian kuvan paikkamerkki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fi-FI" dirty="0"/>
          </a:p>
        </p:txBody>
      </p:sp>
      <p:sp>
        <p:nvSpPr>
          <p:cNvPr id="5" name="Huomautusten paikkamerkki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CBE8E237-4DB3-4CA0-993D-505CCECFBBAD}" type="slidenum">
              <a:rPr lang="fi-FI" smtClean="0"/>
              <a:t>‹Nr.›</a:t>
            </a:fld>
            <a:endParaRPr lang="fi-FI" dirty="0"/>
          </a:p>
        </p:txBody>
      </p:sp>
    </p:spTree>
    <p:extLst>
      <p:ext uri="{BB962C8B-B14F-4D97-AF65-F5344CB8AC3E}">
        <p14:creationId xmlns:p14="http://schemas.microsoft.com/office/powerpoint/2010/main" val="545238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CBE8E237-4DB3-4CA0-993D-505CCECFBBAD}" type="slidenum">
              <a:rPr lang="fi-FI" smtClean="0"/>
              <a:t>1</a:t>
            </a:fld>
            <a:endParaRPr lang="fi-FI" dirty="0"/>
          </a:p>
        </p:txBody>
      </p:sp>
    </p:spTree>
    <p:extLst>
      <p:ext uri="{BB962C8B-B14F-4D97-AF65-F5344CB8AC3E}">
        <p14:creationId xmlns:p14="http://schemas.microsoft.com/office/powerpoint/2010/main" val="26684042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Kansi_versio2">
    <p:spTree>
      <p:nvGrpSpPr>
        <p:cNvPr id="1" name=""/>
        <p:cNvGrpSpPr/>
        <p:nvPr/>
      </p:nvGrpSpPr>
      <p:grpSpPr>
        <a:xfrm>
          <a:off x="0" y="0"/>
          <a:ext cx="0" cy="0"/>
          <a:chOff x="0" y="0"/>
          <a:chExt cx="0" cy="0"/>
        </a:xfrm>
      </p:grpSpPr>
      <p:pic>
        <p:nvPicPr>
          <p:cNvPr id="7" name="Kuva 6" descr="etusivu.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4" y="0"/>
            <a:ext cx="9144000" cy="6858000"/>
          </a:xfrm>
          <a:prstGeom prst="rect">
            <a:avLst/>
          </a:prstGeom>
        </p:spPr>
      </p:pic>
      <p:sp>
        <p:nvSpPr>
          <p:cNvPr id="2" name="Otsikko 1"/>
          <p:cNvSpPr>
            <a:spLocks noGrp="1"/>
          </p:cNvSpPr>
          <p:nvPr>
            <p:ph type="ctrTitle"/>
          </p:nvPr>
        </p:nvSpPr>
        <p:spPr>
          <a:xfrm>
            <a:off x="685800" y="2284157"/>
            <a:ext cx="7772400" cy="1470025"/>
          </a:xfrm>
        </p:spPr>
        <p:txBody>
          <a:bodyPr/>
          <a:lstStyle>
            <a:lvl1pPr>
              <a:defRPr>
                <a:solidFill>
                  <a:srgbClr val="0089BC"/>
                </a:solidFill>
              </a:defRPr>
            </a:lvl1pPr>
          </a:lstStyle>
          <a:p>
            <a:r>
              <a:rPr lang="fi-FI"/>
              <a:t>Muokkaa perustyyl. napsautt.</a:t>
            </a:r>
            <a:endParaRPr lang="fi-FI" dirty="0"/>
          </a:p>
        </p:txBody>
      </p:sp>
      <p:sp>
        <p:nvSpPr>
          <p:cNvPr id="3" name="Alaotsikko 2"/>
          <p:cNvSpPr>
            <a:spLocks noGrp="1"/>
          </p:cNvSpPr>
          <p:nvPr>
            <p:ph type="subTitle" idx="1"/>
          </p:nvPr>
        </p:nvSpPr>
        <p:spPr>
          <a:xfrm>
            <a:off x="1371600" y="3886200"/>
            <a:ext cx="6400800" cy="986589"/>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8" name="Päivämäärän paikkamerkki 3"/>
          <p:cNvSpPr>
            <a:spLocks noGrp="1"/>
          </p:cNvSpPr>
          <p:nvPr>
            <p:ph type="dt" sz="half" idx="2"/>
          </p:nvPr>
        </p:nvSpPr>
        <p:spPr>
          <a:xfrm>
            <a:off x="457200" y="6356350"/>
            <a:ext cx="96653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dirty="0"/>
              <a:t>5.9.2021</a:t>
            </a:r>
          </a:p>
        </p:txBody>
      </p:sp>
      <p:sp>
        <p:nvSpPr>
          <p:cNvPr id="9" name="Alatunnisteen paikkamerkki 4"/>
          <p:cNvSpPr>
            <a:spLocks noGrp="1"/>
          </p:cNvSpPr>
          <p:nvPr>
            <p:ph type="ftr" sz="quarter" idx="3"/>
          </p:nvPr>
        </p:nvSpPr>
        <p:spPr>
          <a:xfrm>
            <a:off x="1834188" y="6356350"/>
            <a:ext cx="245039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dirty="0"/>
              <a:t>Ville Sirén</a:t>
            </a:r>
          </a:p>
        </p:txBody>
      </p:sp>
      <p:sp>
        <p:nvSpPr>
          <p:cNvPr id="10" name="Dian numeron paikkamerkki 5"/>
          <p:cNvSpPr>
            <a:spLocks noGrp="1"/>
          </p:cNvSpPr>
          <p:nvPr>
            <p:ph type="sldNum" sz="quarter" idx="4"/>
          </p:nvPr>
        </p:nvSpPr>
        <p:spPr>
          <a:xfrm>
            <a:off x="4719053" y="6356350"/>
            <a:ext cx="106279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2FA9E6-B473-4751-948B-C283D83E8BA0}" type="slidenum">
              <a:rPr lang="fi-FI" smtClean="0"/>
              <a:t>‹Nr.›</a:t>
            </a:fld>
            <a:endParaRPr lang="fi-FI" dirty="0"/>
          </a:p>
        </p:txBody>
      </p:sp>
    </p:spTree>
    <p:extLst>
      <p:ext uri="{BB962C8B-B14F-4D97-AF65-F5344CB8AC3E}">
        <p14:creationId xmlns:p14="http://schemas.microsoft.com/office/powerpoint/2010/main" val="1997609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a:xfrm>
            <a:off x="457200" y="1344699"/>
            <a:ext cx="8229600" cy="1143000"/>
          </a:xfrm>
        </p:spPr>
        <p:txBody>
          <a:bodyPr/>
          <a:lstStyle/>
          <a:p>
            <a:r>
              <a:rPr lang="fi-FI"/>
              <a:t>Muokkaa perustyyl. napsautt.</a:t>
            </a:r>
            <a:endParaRPr lang="fi-FI" dirty="0"/>
          </a:p>
        </p:txBody>
      </p:sp>
      <p:sp>
        <p:nvSpPr>
          <p:cNvPr id="3" name="Pystysuoran tekstin paikkamerkki 2"/>
          <p:cNvSpPr>
            <a:spLocks noGrp="1"/>
          </p:cNvSpPr>
          <p:nvPr>
            <p:ph type="body" orient="vert" idx="1"/>
          </p:nvPr>
        </p:nvSpPr>
        <p:spPr>
          <a:xfrm>
            <a:off x="457200" y="2667000"/>
            <a:ext cx="8229600" cy="3459163"/>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p:cNvSpPr>
            <a:spLocks noGrp="1"/>
          </p:cNvSpPr>
          <p:nvPr>
            <p:ph type="dt" sz="half" idx="10"/>
          </p:nvPr>
        </p:nvSpPr>
        <p:spPr/>
        <p:txBody>
          <a:bodyPr/>
          <a:lstStyle/>
          <a:p>
            <a:r>
              <a:rPr lang="fi-FI" dirty="0"/>
              <a:t>5.9.2021</a:t>
            </a:r>
          </a:p>
        </p:txBody>
      </p:sp>
      <p:sp>
        <p:nvSpPr>
          <p:cNvPr id="5" name="Alatunnisteen paikkamerkki 4"/>
          <p:cNvSpPr>
            <a:spLocks noGrp="1"/>
          </p:cNvSpPr>
          <p:nvPr>
            <p:ph type="ftr" sz="quarter" idx="11"/>
          </p:nvPr>
        </p:nvSpPr>
        <p:spPr/>
        <p:txBody>
          <a:bodyPr/>
          <a:lstStyle/>
          <a:p>
            <a:r>
              <a:rPr lang="fi-FI" dirty="0"/>
              <a:t>Ville Sirén</a:t>
            </a:r>
          </a:p>
        </p:txBody>
      </p:sp>
      <p:sp>
        <p:nvSpPr>
          <p:cNvPr id="6" name="Dian numeron paikkamerkki 5"/>
          <p:cNvSpPr>
            <a:spLocks noGrp="1"/>
          </p:cNvSpPr>
          <p:nvPr>
            <p:ph type="sldNum" sz="quarter" idx="12"/>
          </p:nvPr>
        </p:nvSpPr>
        <p:spPr/>
        <p:txBody>
          <a:bodyPr/>
          <a:lstStyle/>
          <a:p>
            <a:fld id="{742FA9E6-B473-4751-948B-C283D83E8BA0}" type="slidenum">
              <a:rPr lang="fi-FI" smtClean="0"/>
              <a:t>‹Nr.›</a:t>
            </a:fld>
            <a:endParaRPr lang="fi-FI" dirty="0"/>
          </a:p>
        </p:txBody>
      </p:sp>
    </p:spTree>
    <p:extLst>
      <p:ext uri="{BB962C8B-B14F-4D97-AF65-F5344CB8AC3E}">
        <p14:creationId xmlns:p14="http://schemas.microsoft.com/office/powerpoint/2010/main" val="3232315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5272505" y="274638"/>
            <a:ext cx="1431758" cy="5851525"/>
          </a:xfrm>
        </p:spPr>
        <p:txBody>
          <a:bodyPr vert="eaVert"/>
          <a:lstStyle/>
          <a:p>
            <a:r>
              <a:rPr lang="fi-FI"/>
              <a:t>Muokkaa perustyyl. napsautt.</a:t>
            </a:r>
            <a:endParaRPr lang="fi-FI" dirty="0"/>
          </a:p>
        </p:txBody>
      </p:sp>
      <p:sp>
        <p:nvSpPr>
          <p:cNvPr id="3" name="Pystysuoran tekstin paikkamerkki 2"/>
          <p:cNvSpPr>
            <a:spLocks noGrp="1"/>
          </p:cNvSpPr>
          <p:nvPr>
            <p:ph type="body" orient="vert" idx="1"/>
          </p:nvPr>
        </p:nvSpPr>
        <p:spPr>
          <a:xfrm>
            <a:off x="457200" y="274638"/>
            <a:ext cx="4616116"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p:cNvSpPr>
            <a:spLocks noGrp="1"/>
          </p:cNvSpPr>
          <p:nvPr>
            <p:ph type="dt" sz="half" idx="10"/>
          </p:nvPr>
        </p:nvSpPr>
        <p:spPr/>
        <p:txBody>
          <a:bodyPr/>
          <a:lstStyle/>
          <a:p>
            <a:r>
              <a:rPr lang="fi-FI" dirty="0"/>
              <a:t>5.9.2021</a:t>
            </a:r>
          </a:p>
        </p:txBody>
      </p:sp>
      <p:sp>
        <p:nvSpPr>
          <p:cNvPr id="5" name="Alatunnisteen paikkamerkki 4"/>
          <p:cNvSpPr>
            <a:spLocks noGrp="1"/>
          </p:cNvSpPr>
          <p:nvPr>
            <p:ph type="ftr" sz="quarter" idx="11"/>
          </p:nvPr>
        </p:nvSpPr>
        <p:spPr/>
        <p:txBody>
          <a:bodyPr/>
          <a:lstStyle/>
          <a:p>
            <a:r>
              <a:rPr lang="fi-FI" dirty="0"/>
              <a:t>Ville Sirén</a:t>
            </a:r>
          </a:p>
        </p:txBody>
      </p:sp>
      <p:sp>
        <p:nvSpPr>
          <p:cNvPr id="6" name="Dian numeron paikkamerkki 5"/>
          <p:cNvSpPr>
            <a:spLocks noGrp="1"/>
          </p:cNvSpPr>
          <p:nvPr>
            <p:ph type="sldNum" sz="quarter" idx="12"/>
          </p:nvPr>
        </p:nvSpPr>
        <p:spPr/>
        <p:txBody>
          <a:bodyPr/>
          <a:lstStyle/>
          <a:p>
            <a:fld id="{742FA9E6-B473-4751-948B-C283D83E8BA0}" type="slidenum">
              <a:rPr lang="fi-FI" smtClean="0"/>
              <a:t>‹Nr.›</a:t>
            </a:fld>
            <a:endParaRPr lang="fi-FI" dirty="0"/>
          </a:p>
        </p:txBody>
      </p:sp>
    </p:spTree>
    <p:extLst>
      <p:ext uri="{BB962C8B-B14F-4D97-AF65-F5344CB8AC3E}">
        <p14:creationId xmlns:p14="http://schemas.microsoft.com/office/powerpoint/2010/main" val="337252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kansi">
    <p:spTree>
      <p:nvGrpSpPr>
        <p:cNvPr id="1" name=""/>
        <p:cNvGrpSpPr/>
        <p:nvPr/>
      </p:nvGrpSpPr>
      <p:grpSpPr>
        <a:xfrm>
          <a:off x="0" y="0"/>
          <a:ext cx="0" cy="0"/>
          <a:chOff x="0" y="0"/>
          <a:chExt cx="0" cy="0"/>
        </a:xfrm>
      </p:grpSpPr>
      <p:pic>
        <p:nvPicPr>
          <p:cNvPr id="7" name="Kuva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Otsikko 1"/>
          <p:cNvSpPr>
            <a:spLocks noGrp="1"/>
          </p:cNvSpPr>
          <p:nvPr>
            <p:ph type="ctrTitle" hasCustomPrompt="1"/>
          </p:nvPr>
        </p:nvSpPr>
        <p:spPr>
          <a:xfrm>
            <a:off x="685800" y="3119690"/>
            <a:ext cx="7772400" cy="1470025"/>
          </a:xfrm>
        </p:spPr>
        <p:txBody>
          <a:bodyPr>
            <a:noAutofit/>
          </a:bodyPr>
          <a:lstStyle>
            <a:lvl1pPr>
              <a:defRPr sz="4800" b="0" i="0">
                <a:solidFill>
                  <a:schemeClr val="bg1"/>
                </a:solidFill>
                <a:latin typeface="Calibri"/>
                <a:cs typeface="Calibri"/>
              </a:defRPr>
            </a:lvl1pPr>
          </a:lstStyle>
          <a:p>
            <a:r>
              <a:rPr lang="fi-FI" dirty="0"/>
              <a:t>MUOKKAA PERUSTYYLEJÄ NAPS.</a:t>
            </a:r>
          </a:p>
        </p:txBody>
      </p:sp>
      <p:sp>
        <p:nvSpPr>
          <p:cNvPr id="4" name="Päivämäärän paikkamerkki 3"/>
          <p:cNvSpPr>
            <a:spLocks noGrp="1"/>
          </p:cNvSpPr>
          <p:nvPr>
            <p:ph type="dt" sz="half" idx="10"/>
          </p:nvPr>
        </p:nvSpPr>
        <p:spPr/>
        <p:txBody>
          <a:bodyPr/>
          <a:lstStyle>
            <a:lvl1pPr>
              <a:defRPr>
                <a:solidFill>
                  <a:srgbClr val="FFFFFF"/>
                </a:solidFill>
              </a:defRPr>
            </a:lvl1pPr>
          </a:lstStyle>
          <a:p>
            <a:r>
              <a:rPr lang="fi-FI" dirty="0"/>
              <a:t>5.9.2021</a:t>
            </a:r>
          </a:p>
        </p:txBody>
      </p:sp>
      <p:sp>
        <p:nvSpPr>
          <p:cNvPr id="5" name="Alatunnisteen paikkamerkki 4"/>
          <p:cNvSpPr>
            <a:spLocks noGrp="1"/>
          </p:cNvSpPr>
          <p:nvPr>
            <p:ph type="ftr" sz="quarter" idx="11"/>
          </p:nvPr>
        </p:nvSpPr>
        <p:spPr>
          <a:xfrm>
            <a:off x="1921080" y="6356350"/>
            <a:ext cx="4916867" cy="365125"/>
          </a:xfrm>
        </p:spPr>
        <p:txBody>
          <a:bodyPr/>
          <a:lstStyle>
            <a:lvl1pPr>
              <a:defRPr>
                <a:solidFill>
                  <a:srgbClr val="FFFFFF"/>
                </a:solidFill>
              </a:defRPr>
            </a:lvl1pPr>
          </a:lstStyle>
          <a:p>
            <a:r>
              <a:rPr lang="fi-FI" dirty="0"/>
              <a:t>Ville Sirén</a:t>
            </a:r>
          </a:p>
        </p:txBody>
      </p:sp>
      <p:sp>
        <p:nvSpPr>
          <p:cNvPr id="6" name="Dian numeron paikkamerkki 5"/>
          <p:cNvSpPr>
            <a:spLocks noGrp="1"/>
          </p:cNvSpPr>
          <p:nvPr>
            <p:ph type="sldNum" sz="quarter" idx="12"/>
          </p:nvPr>
        </p:nvSpPr>
        <p:spPr>
          <a:xfrm>
            <a:off x="7285788" y="6356350"/>
            <a:ext cx="1172411" cy="365125"/>
          </a:xfrm>
        </p:spPr>
        <p:txBody>
          <a:bodyPr/>
          <a:lstStyle>
            <a:lvl1pPr>
              <a:defRPr>
                <a:solidFill>
                  <a:srgbClr val="FFFFFF"/>
                </a:solidFill>
              </a:defRPr>
            </a:lvl1pPr>
          </a:lstStyle>
          <a:p>
            <a:fld id="{742FA9E6-B473-4751-948B-C283D83E8BA0}" type="slidenum">
              <a:rPr lang="fi-FI" smtClean="0"/>
              <a:t>‹Nr.›</a:t>
            </a:fld>
            <a:endParaRPr lang="fi-FI" dirty="0"/>
          </a:p>
        </p:txBody>
      </p:sp>
    </p:spTree>
    <p:extLst>
      <p:ext uri="{BB962C8B-B14F-4D97-AF65-F5344CB8AC3E}">
        <p14:creationId xmlns:p14="http://schemas.microsoft.com/office/powerpoint/2010/main" val="3962165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2506584" y="2400218"/>
            <a:ext cx="5304590" cy="2191836"/>
          </a:xfrm>
        </p:spPr>
        <p:txBody>
          <a:bodyPr/>
          <a:lstStyle>
            <a:lvl1pPr algn="l">
              <a:defRPr/>
            </a:lvl1pPr>
          </a:lstStyle>
          <a:p>
            <a:r>
              <a:rPr lang="fi-FI" dirty="0"/>
              <a:t>MUOKKAA PERUSTYYLEJÄ NAPS.</a:t>
            </a:r>
          </a:p>
        </p:txBody>
      </p:sp>
      <p:pic>
        <p:nvPicPr>
          <p:cNvPr id="6" name="Kuva 5" descr="nosto_elementti.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8974" y="1905000"/>
            <a:ext cx="1454091" cy="3014580"/>
          </a:xfrm>
          <a:prstGeom prst="rect">
            <a:avLst/>
          </a:prstGeom>
        </p:spPr>
      </p:pic>
    </p:spTree>
    <p:extLst>
      <p:ext uri="{BB962C8B-B14F-4D97-AF65-F5344CB8AC3E}">
        <p14:creationId xmlns:p14="http://schemas.microsoft.com/office/powerpoint/2010/main" val="1769219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6" name="Otsikko 1"/>
          <p:cNvSpPr>
            <a:spLocks noGrp="1"/>
          </p:cNvSpPr>
          <p:nvPr>
            <p:ph type="title" hasCustomPrompt="1"/>
          </p:nvPr>
        </p:nvSpPr>
        <p:spPr>
          <a:xfrm>
            <a:off x="2506584" y="2400218"/>
            <a:ext cx="5304590" cy="2191836"/>
          </a:xfrm>
        </p:spPr>
        <p:txBody>
          <a:bodyPr/>
          <a:lstStyle>
            <a:lvl1pPr algn="l">
              <a:defRPr/>
            </a:lvl1pPr>
          </a:lstStyle>
          <a:p>
            <a:r>
              <a:rPr lang="fi-FI" dirty="0"/>
              <a:t>MUOKKAA PERUSTYYLEJÄ NAPS.</a:t>
            </a:r>
          </a:p>
        </p:txBody>
      </p:sp>
      <p:pic>
        <p:nvPicPr>
          <p:cNvPr id="7" name="Kuva 6" descr="nosto_elementti.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8974" y="1905000"/>
            <a:ext cx="1454091" cy="3014580"/>
          </a:xfrm>
          <a:prstGeom prst="rect">
            <a:avLst/>
          </a:prstGeom>
        </p:spPr>
      </p:pic>
    </p:spTree>
    <p:extLst>
      <p:ext uri="{BB962C8B-B14F-4D97-AF65-F5344CB8AC3E}">
        <p14:creationId xmlns:p14="http://schemas.microsoft.com/office/powerpoint/2010/main" val="4208784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5" name="Otsikko 1"/>
          <p:cNvSpPr>
            <a:spLocks noGrp="1"/>
          </p:cNvSpPr>
          <p:nvPr>
            <p:ph type="title" hasCustomPrompt="1"/>
          </p:nvPr>
        </p:nvSpPr>
        <p:spPr>
          <a:xfrm>
            <a:off x="2506584" y="2400218"/>
            <a:ext cx="5304590" cy="2191836"/>
          </a:xfrm>
        </p:spPr>
        <p:txBody>
          <a:bodyPr/>
          <a:lstStyle>
            <a:lvl1pPr algn="l">
              <a:defRPr/>
            </a:lvl1pPr>
          </a:lstStyle>
          <a:p>
            <a:r>
              <a:rPr lang="fi-FI" dirty="0"/>
              <a:t>MUOKKAA PERUSTYYLEJÄ NAPS.</a:t>
            </a:r>
          </a:p>
        </p:txBody>
      </p:sp>
      <p:pic>
        <p:nvPicPr>
          <p:cNvPr id="6" name="Kuva 5" descr="nosto_elementti.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8974" y="1905000"/>
            <a:ext cx="1454091" cy="3014580"/>
          </a:xfrm>
          <a:prstGeom prst="rect">
            <a:avLst/>
          </a:prstGeom>
        </p:spPr>
      </p:pic>
    </p:spTree>
    <p:extLst>
      <p:ext uri="{BB962C8B-B14F-4D97-AF65-F5344CB8AC3E}">
        <p14:creationId xmlns:p14="http://schemas.microsoft.com/office/powerpoint/2010/main" val="2526617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5" name="Otsikko 1"/>
          <p:cNvSpPr>
            <a:spLocks noGrp="1"/>
          </p:cNvSpPr>
          <p:nvPr>
            <p:ph type="title" hasCustomPrompt="1"/>
          </p:nvPr>
        </p:nvSpPr>
        <p:spPr>
          <a:xfrm>
            <a:off x="2506584" y="2400218"/>
            <a:ext cx="5304590" cy="2191836"/>
          </a:xfrm>
        </p:spPr>
        <p:txBody>
          <a:bodyPr/>
          <a:lstStyle>
            <a:lvl1pPr algn="l">
              <a:defRPr/>
            </a:lvl1pPr>
          </a:lstStyle>
          <a:p>
            <a:r>
              <a:rPr lang="fi-FI" dirty="0"/>
              <a:t>MUOKKAA PERUSTYYLEJÄ NAPS.</a:t>
            </a:r>
          </a:p>
        </p:txBody>
      </p:sp>
      <p:pic>
        <p:nvPicPr>
          <p:cNvPr id="6" name="Kuva 5" descr="nosto_elementti.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8974" y="1905000"/>
            <a:ext cx="1454091" cy="3014580"/>
          </a:xfrm>
          <a:prstGeom prst="rect">
            <a:avLst/>
          </a:prstGeom>
        </p:spPr>
      </p:pic>
    </p:spTree>
    <p:extLst>
      <p:ext uri="{BB962C8B-B14F-4D97-AF65-F5344CB8AC3E}">
        <p14:creationId xmlns:p14="http://schemas.microsoft.com/office/powerpoint/2010/main" val="325260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Kansi_versio2">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284157"/>
            <a:ext cx="7772400" cy="1470025"/>
          </a:xfrm>
        </p:spPr>
        <p:txBody>
          <a:bodyPr/>
          <a:lstStyle>
            <a:lvl1pPr>
              <a:defRPr>
                <a:solidFill>
                  <a:srgbClr val="0089BC"/>
                </a:solidFill>
              </a:defRPr>
            </a:lvl1pPr>
          </a:lstStyle>
          <a:p>
            <a:r>
              <a:rPr lang="fi-FI"/>
              <a:t>Muokkaa perustyyl. napsautt.</a:t>
            </a:r>
            <a:endParaRPr lang="fi-FI" dirty="0"/>
          </a:p>
        </p:txBody>
      </p:sp>
      <p:sp>
        <p:nvSpPr>
          <p:cNvPr id="3" name="Alaotsikko 2"/>
          <p:cNvSpPr>
            <a:spLocks noGrp="1"/>
          </p:cNvSpPr>
          <p:nvPr>
            <p:ph type="subTitle" idx="1"/>
          </p:nvPr>
        </p:nvSpPr>
        <p:spPr>
          <a:xfrm>
            <a:off x="1371600" y="3886200"/>
            <a:ext cx="6400800" cy="986589"/>
          </a:xfrm>
          <a:prstGeom prst="rect">
            <a:avLst/>
          </a:prstGeo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8" name="Päivämäärän paikkamerkki 3"/>
          <p:cNvSpPr>
            <a:spLocks noGrp="1"/>
          </p:cNvSpPr>
          <p:nvPr>
            <p:ph type="dt" sz="half" idx="2"/>
          </p:nvPr>
        </p:nvSpPr>
        <p:spPr>
          <a:xfrm>
            <a:off x="457200" y="6356350"/>
            <a:ext cx="96653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dirty="0"/>
              <a:t>5.9.2021</a:t>
            </a:r>
          </a:p>
        </p:txBody>
      </p:sp>
      <p:sp>
        <p:nvSpPr>
          <p:cNvPr id="9" name="Alatunnisteen paikkamerkki 4"/>
          <p:cNvSpPr>
            <a:spLocks noGrp="1"/>
          </p:cNvSpPr>
          <p:nvPr>
            <p:ph type="ftr" sz="quarter" idx="3"/>
          </p:nvPr>
        </p:nvSpPr>
        <p:spPr>
          <a:xfrm>
            <a:off x="1834188" y="6356350"/>
            <a:ext cx="245039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dirty="0"/>
              <a:t>Ville Sirén</a:t>
            </a:r>
          </a:p>
        </p:txBody>
      </p:sp>
      <p:sp>
        <p:nvSpPr>
          <p:cNvPr id="10" name="Dian numeron paikkamerkki 5"/>
          <p:cNvSpPr>
            <a:spLocks noGrp="1"/>
          </p:cNvSpPr>
          <p:nvPr>
            <p:ph type="sldNum" sz="quarter" idx="4"/>
          </p:nvPr>
        </p:nvSpPr>
        <p:spPr>
          <a:xfrm>
            <a:off x="4719053" y="6356350"/>
            <a:ext cx="106279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2FA9E6-B473-4751-948B-C283D83E8BA0}" type="slidenum">
              <a:rPr lang="fi-FI" smtClean="0"/>
              <a:t>‹Nr.›</a:t>
            </a:fld>
            <a:endParaRPr lang="fi-FI" dirty="0"/>
          </a:p>
        </p:txBody>
      </p:sp>
    </p:spTree>
    <p:extLst>
      <p:ext uri="{BB962C8B-B14F-4D97-AF65-F5344CB8AC3E}">
        <p14:creationId xmlns:p14="http://schemas.microsoft.com/office/powerpoint/2010/main" val="1997609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1357480"/>
            <a:ext cx="8229600" cy="1143000"/>
          </a:xfrm>
        </p:spPr>
        <p:txBody>
          <a:bodyPr/>
          <a:lstStyle/>
          <a:p>
            <a:r>
              <a:rPr lang="fi-FI"/>
              <a:t>Muokkaa perustyyl. napsautt.</a:t>
            </a:r>
            <a:endParaRPr lang="fi-FI" dirty="0"/>
          </a:p>
        </p:txBody>
      </p:sp>
      <p:sp>
        <p:nvSpPr>
          <p:cNvPr id="3" name="Sisällön paikkamerkki 2"/>
          <p:cNvSpPr>
            <a:spLocks noGrp="1"/>
          </p:cNvSpPr>
          <p:nvPr>
            <p:ph idx="1"/>
          </p:nvPr>
        </p:nvSpPr>
        <p:spPr>
          <a:xfrm>
            <a:off x="457200" y="2687053"/>
            <a:ext cx="8229600" cy="343911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a:xfrm>
            <a:off x="457200" y="6356350"/>
            <a:ext cx="2133600" cy="365125"/>
          </a:xfrm>
          <a:prstGeom prst="rect">
            <a:avLst/>
          </a:prstGeom>
        </p:spPr>
        <p:txBody>
          <a:bodyPr/>
          <a:lstStyle/>
          <a:p>
            <a:r>
              <a:rPr lang="fi-FI" dirty="0"/>
              <a:t>5.9.2021</a:t>
            </a:r>
          </a:p>
        </p:txBody>
      </p:sp>
      <p:sp>
        <p:nvSpPr>
          <p:cNvPr id="5" name="Alatunnisteen paikkamerkki 4"/>
          <p:cNvSpPr>
            <a:spLocks noGrp="1"/>
          </p:cNvSpPr>
          <p:nvPr>
            <p:ph type="ftr" sz="quarter" idx="11"/>
          </p:nvPr>
        </p:nvSpPr>
        <p:spPr>
          <a:xfrm>
            <a:off x="3124200" y="6356350"/>
            <a:ext cx="2895600" cy="365125"/>
          </a:xfrm>
          <a:prstGeom prst="rect">
            <a:avLst/>
          </a:prstGeom>
        </p:spPr>
        <p:txBody>
          <a:bodyPr/>
          <a:lstStyle/>
          <a:p>
            <a:r>
              <a:rPr lang="fi-FI" dirty="0"/>
              <a:t>Ville Sirén</a:t>
            </a:r>
          </a:p>
        </p:txBody>
      </p:sp>
      <p:sp>
        <p:nvSpPr>
          <p:cNvPr id="6" name="Dian numeron paikkamerkki 5"/>
          <p:cNvSpPr>
            <a:spLocks noGrp="1"/>
          </p:cNvSpPr>
          <p:nvPr>
            <p:ph type="sldNum" sz="quarter" idx="12"/>
          </p:nvPr>
        </p:nvSpPr>
        <p:spPr>
          <a:xfrm>
            <a:off x="6553200" y="6356350"/>
            <a:ext cx="2133600" cy="365125"/>
          </a:xfrm>
          <a:prstGeom prst="rect">
            <a:avLst/>
          </a:prstGeom>
        </p:spPr>
        <p:txBody>
          <a:bodyPr/>
          <a:lstStyle/>
          <a:p>
            <a:fld id="{742FA9E6-B473-4751-948B-C283D83E8BA0}" type="slidenum">
              <a:rPr lang="fi-FI" smtClean="0"/>
              <a:t>‹Nr.›</a:t>
            </a:fld>
            <a:endParaRPr lang="fi-FI" dirty="0"/>
          </a:p>
        </p:txBody>
      </p:sp>
    </p:spTree>
    <p:extLst>
      <p:ext uri="{BB962C8B-B14F-4D97-AF65-F5344CB8AC3E}">
        <p14:creationId xmlns:p14="http://schemas.microsoft.com/office/powerpoint/2010/main" val="2299554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1357480"/>
            <a:ext cx="8229600" cy="1143000"/>
          </a:xfrm>
        </p:spPr>
        <p:txBody>
          <a:bodyPr/>
          <a:lstStyle/>
          <a:p>
            <a:r>
              <a:rPr lang="fi-FI"/>
              <a:t>Muokkaa perustyyl. napsautt.</a:t>
            </a:r>
            <a:endParaRPr lang="fi-FI" dirty="0"/>
          </a:p>
        </p:txBody>
      </p:sp>
      <p:sp>
        <p:nvSpPr>
          <p:cNvPr id="3" name="Sisällön paikkamerkki 2"/>
          <p:cNvSpPr>
            <a:spLocks noGrp="1"/>
          </p:cNvSpPr>
          <p:nvPr>
            <p:ph idx="1"/>
          </p:nvPr>
        </p:nvSpPr>
        <p:spPr>
          <a:xfrm>
            <a:off x="457200" y="2687053"/>
            <a:ext cx="8229600" cy="343911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r>
              <a:rPr lang="fi-FI" dirty="0"/>
              <a:t>5.9.2021</a:t>
            </a:r>
          </a:p>
        </p:txBody>
      </p:sp>
      <p:sp>
        <p:nvSpPr>
          <p:cNvPr id="5" name="Alatunnisteen paikkamerkki 4"/>
          <p:cNvSpPr>
            <a:spLocks noGrp="1"/>
          </p:cNvSpPr>
          <p:nvPr>
            <p:ph type="ftr" sz="quarter" idx="11"/>
          </p:nvPr>
        </p:nvSpPr>
        <p:spPr/>
        <p:txBody>
          <a:bodyPr/>
          <a:lstStyle/>
          <a:p>
            <a:r>
              <a:rPr lang="fi-FI" dirty="0"/>
              <a:t>Ville Sirén</a:t>
            </a:r>
          </a:p>
        </p:txBody>
      </p:sp>
      <p:sp>
        <p:nvSpPr>
          <p:cNvPr id="6" name="Dian numeron paikkamerkki 5"/>
          <p:cNvSpPr>
            <a:spLocks noGrp="1"/>
          </p:cNvSpPr>
          <p:nvPr>
            <p:ph type="sldNum" sz="quarter" idx="12"/>
          </p:nvPr>
        </p:nvSpPr>
        <p:spPr/>
        <p:txBody>
          <a:bodyPr/>
          <a:lstStyle/>
          <a:p>
            <a:fld id="{742FA9E6-B473-4751-948B-C283D83E8BA0}" type="slidenum">
              <a:rPr lang="fi-FI" smtClean="0"/>
              <a:t>‹Nr.›</a:t>
            </a:fld>
            <a:endParaRPr lang="fi-FI" dirty="0"/>
          </a:p>
        </p:txBody>
      </p:sp>
    </p:spTree>
    <p:extLst>
      <p:ext uri="{BB962C8B-B14F-4D97-AF65-F5344CB8AC3E}">
        <p14:creationId xmlns:p14="http://schemas.microsoft.com/office/powerpoint/2010/main" val="2299554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r>
              <a:rPr lang="fi-FI" dirty="0"/>
              <a:t>5.9.2021</a:t>
            </a:r>
          </a:p>
        </p:txBody>
      </p:sp>
      <p:sp>
        <p:nvSpPr>
          <p:cNvPr id="5" name="Alatunnisteen paikkamerkki 4"/>
          <p:cNvSpPr>
            <a:spLocks noGrp="1"/>
          </p:cNvSpPr>
          <p:nvPr>
            <p:ph type="ftr" sz="quarter" idx="11"/>
          </p:nvPr>
        </p:nvSpPr>
        <p:spPr/>
        <p:txBody>
          <a:bodyPr/>
          <a:lstStyle/>
          <a:p>
            <a:r>
              <a:rPr lang="fi-FI" dirty="0"/>
              <a:t>Ville Sirén</a:t>
            </a:r>
          </a:p>
        </p:txBody>
      </p:sp>
      <p:sp>
        <p:nvSpPr>
          <p:cNvPr id="6" name="Dian numeron paikkamerkki 5"/>
          <p:cNvSpPr>
            <a:spLocks noGrp="1"/>
          </p:cNvSpPr>
          <p:nvPr>
            <p:ph type="sldNum" sz="quarter" idx="12"/>
          </p:nvPr>
        </p:nvSpPr>
        <p:spPr/>
        <p:txBody>
          <a:bodyPr/>
          <a:lstStyle/>
          <a:p>
            <a:fld id="{742FA9E6-B473-4751-948B-C283D83E8BA0}" type="slidenum">
              <a:rPr lang="fi-FI" smtClean="0"/>
              <a:t>‹Nr.›</a:t>
            </a:fld>
            <a:endParaRPr lang="fi-FI" dirty="0"/>
          </a:p>
        </p:txBody>
      </p:sp>
    </p:spTree>
    <p:extLst>
      <p:ext uri="{BB962C8B-B14F-4D97-AF65-F5344CB8AC3E}">
        <p14:creationId xmlns:p14="http://schemas.microsoft.com/office/powerpoint/2010/main" val="3849829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457200" y="1070056"/>
            <a:ext cx="8229600" cy="1143000"/>
          </a:xfrm>
        </p:spPr>
        <p:txBody>
          <a:bodyPr/>
          <a:lstStyle/>
          <a:p>
            <a:r>
              <a:rPr lang="fi-FI"/>
              <a:t>Muokkaa perustyyl. napsautt.</a:t>
            </a:r>
            <a:endParaRPr lang="fi-FI" dirty="0"/>
          </a:p>
        </p:txBody>
      </p:sp>
      <p:sp>
        <p:nvSpPr>
          <p:cNvPr id="3" name="Sisällön paikkamerkki 2"/>
          <p:cNvSpPr>
            <a:spLocks noGrp="1"/>
          </p:cNvSpPr>
          <p:nvPr>
            <p:ph sz="half" idx="1"/>
          </p:nvPr>
        </p:nvSpPr>
        <p:spPr>
          <a:xfrm>
            <a:off x="457200" y="2312737"/>
            <a:ext cx="4038600" cy="38134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4648200" y="2312737"/>
            <a:ext cx="4038600" cy="38134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p>
            <a:r>
              <a:rPr lang="fi-FI" dirty="0"/>
              <a:t>5.9.2021</a:t>
            </a:r>
          </a:p>
        </p:txBody>
      </p:sp>
      <p:sp>
        <p:nvSpPr>
          <p:cNvPr id="6" name="Alatunnisteen paikkamerkki 5"/>
          <p:cNvSpPr>
            <a:spLocks noGrp="1"/>
          </p:cNvSpPr>
          <p:nvPr>
            <p:ph type="ftr" sz="quarter" idx="11"/>
          </p:nvPr>
        </p:nvSpPr>
        <p:spPr/>
        <p:txBody>
          <a:bodyPr/>
          <a:lstStyle/>
          <a:p>
            <a:r>
              <a:rPr lang="fi-FI" dirty="0"/>
              <a:t>Ville Sirén</a:t>
            </a:r>
          </a:p>
        </p:txBody>
      </p:sp>
      <p:sp>
        <p:nvSpPr>
          <p:cNvPr id="7" name="Dian numeron paikkamerkki 6"/>
          <p:cNvSpPr>
            <a:spLocks noGrp="1"/>
          </p:cNvSpPr>
          <p:nvPr>
            <p:ph type="sldNum" sz="quarter" idx="12"/>
          </p:nvPr>
        </p:nvSpPr>
        <p:spPr/>
        <p:txBody>
          <a:bodyPr/>
          <a:lstStyle/>
          <a:p>
            <a:fld id="{742FA9E6-B473-4751-948B-C283D83E8BA0}" type="slidenum">
              <a:rPr lang="fi-FI" smtClean="0"/>
              <a:t>‹Nr.›</a:t>
            </a:fld>
            <a:endParaRPr lang="fi-FI" dirty="0"/>
          </a:p>
        </p:txBody>
      </p:sp>
    </p:spTree>
    <p:extLst>
      <p:ext uri="{BB962C8B-B14F-4D97-AF65-F5344CB8AC3E}">
        <p14:creationId xmlns:p14="http://schemas.microsoft.com/office/powerpoint/2010/main" val="2904303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1103480"/>
            <a:ext cx="8229600" cy="1143000"/>
          </a:xfrm>
        </p:spPr>
        <p:txBody>
          <a:bodyPr/>
          <a:lstStyle>
            <a:lvl1pPr>
              <a:defRPr/>
            </a:lvl1pPr>
          </a:lstStyle>
          <a:p>
            <a:r>
              <a:rPr lang="fi-FI"/>
              <a:t>Muokkaa perustyyl. napsautt.</a:t>
            </a:r>
            <a:endParaRPr lang="fi-FI" dirty="0"/>
          </a:p>
        </p:txBody>
      </p:sp>
      <p:sp>
        <p:nvSpPr>
          <p:cNvPr id="3" name="Tekstin paikkamerkki 2"/>
          <p:cNvSpPr>
            <a:spLocks noGrp="1"/>
          </p:cNvSpPr>
          <p:nvPr>
            <p:ph type="body" idx="1"/>
          </p:nvPr>
        </p:nvSpPr>
        <p:spPr>
          <a:xfrm>
            <a:off x="457200" y="2363929"/>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3003691"/>
            <a:ext cx="4040188" cy="31190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4645025" y="2363929"/>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3003691"/>
            <a:ext cx="4041775" cy="31190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p:cNvSpPr>
            <a:spLocks noGrp="1"/>
          </p:cNvSpPr>
          <p:nvPr>
            <p:ph type="dt" sz="half" idx="10"/>
          </p:nvPr>
        </p:nvSpPr>
        <p:spPr/>
        <p:txBody>
          <a:bodyPr/>
          <a:lstStyle/>
          <a:p>
            <a:r>
              <a:rPr lang="fi-FI" dirty="0"/>
              <a:t>5.9.2021</a:t>
            </a:r>
          </a:p>
        </p:txBody>
      </p:sp>
      <p:sp>
        <p:nvSpPr>
          <p:cNvPr id="8" name="Alatunnisteen paikkamerkki 7"/>
          <p:cNvSpPr>
            <a:spLocks noGrp="1"/>
          </p:cNvSpPr>
          <p:nvPr>
            <p:ph type="ftr" sz="quarter" idx="11"/>
          </p:nvPr>
        </p:nvSpPr>
        <p:spPr/>
        <p:txBody>
          <a:bodyPr/>
          <a:lstStyle/>
          <a:p>
            <a:r>
              <a:rPr lang="fi-FI" dirty="0"/>
              <a:t>Ville Sirén</a:t>
            </a:r>
          </a:p>
        </p:txBody>
      </p:sp>
      <p:sp>
        <p:nvSpPr>
          <p:cNvPr id="9" name="Dian numeron paikkamerkki 8"/>
          <p:cNvSpPr>
            <a:spLocks noGrp="1"/>
          </p:cNvSpPr>
          <p:nvPr>
            <p:ph type="sldNum" sz="quarter" idx="12"/>
          </p:nvPr>
        </p:nvSpPr>
        <p:spPr/>
        <p:txBody>
          <a:bodyPr/>
          <a:lstStyle/>
          <a:p>
            <a:fld id="{742FA9E6-B473-4751-948B-C283D83E8BA0}" type="slidenum">
              <a:rPr lang="fi-FI" smtClean="0"/>
              <a:t>‹Nr.›</a:t>
            </a:fld>
            <a:endParaRPr lang="fi-FI" dirty="0"/>
          </a:p>
        </p:txBody>
      </p:sp>
    </p:spTree>
    <p:extLst>
      <p:ext uri="{BB962C8B-B14F-4D97-AF65-F5344CB8AC3E}">
        <p14:creationId xmlns:p14="http://schemas.microsoft.com/office/powerpoint/2010/main" val="1065720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a:xfrm>
            <a:off x="457200" y="1170322"/>
            <a:ext cx="8229600" cy="1143000"/>
          </a:xfrm>
        </p:spPr>
        <p:txBody>
          <a:bodyPr/>
          <a:lstStyle/>
          <a:p>
            <a:r>
              <a:rPr lang="fi-FI"/>
              <a:t>Muokkaa perustyyl. napsautt.</a:t>
            </a:r>
          </a:p>
        </p:txBody>
      </p:sp>
      <p:sp>
        <p:nvSpPr>
          <p:cNvPr id="3" name="Päivämäärän paikkamerkki 2"/>
          <p:cNvSpPr>
            <a:spLocks noGrp="1"/>
          </p:cNvSpPr>
          <p:nvPr>
            <p:ph type="dt" sz="half" idx="10"/>
          </p:nvPr>
        </p:nvSpPr>
        <p:spPr/>
        <p:txBody>
          <a:bodyPr/>
          <a:lstStyle/>
          <a:p>
            <a:r>
              <a:rPr lang="fi-FI" dirty="0"/>
              <a:t>5.9.2021</a:t>
            </a:r>
          </a:p>
        </p:txBody>
      </p:sp>
      <p:sp>
        <p:nvSpPr>
          <p:cNvPr id="4" name="Alatunnisteen paikkamerkki 3"/>
          <p:cNvSpPr>
            <a:spLocks noGrp="1"/>
          </p:cNvSpPr>
          <p:nvPr>
            <p:ph type="ftr" sz="quarter" idx="11"/>
          </p:nvPr>
        </p:nvSpPr>
        <p:spPr/>
        <p:txBody>
          <a:bodyPr/>
          <a:lstStyle/>
          <a:p>
            <a:r>
              <a:rPr lang="fi-FI" dirty="0"/>
              <a:t>Ville Sirén</a:t>
            </a:r>
          </a:p>
        </p:txBody>
      </p:sp>
      <p:sp>
        <p:nvSpPr>
          <p:cNvPr id="5" name="Dian numeron paikkamerkki 4"/>
          <p:cNvSpPr>
            <a:spLocks noGrp="1"/>
          </p:cNvSpPr>
          <p:nvPr>
            <p:ph type="sldNum" sz="quarter" idx="12"/>
          </p:nvPr>
        </p:nvSpPr>
        <p:spPr/>
        <p:txBody>
          <a:bodyPr/>
          <a:lstStyle/>
          <a:p>
            <a:fld id="{742FA9E6-B473-4751-948B-C283D83E8BA0}" type="slidenum">
              <a:rPr lang="fi-FI" smtClean="0"/>
              <a:t>‹Nr.›</a:t>
            </a:fld>
            <a:endParaRPr lang="fi-FI" dirty="0"/>
          </a:p>
        </p:txBody>
      </p:sp>
    </p:spTree>
    <p:extLst>
      <p:ext uri="{BB962C8B-B14F-4D97-AF65-F5344CB8AC3E}">
        <p14:creationId xmlns:p14="http://schemas.microsoft.com/office/powerpoint/2010/main" val="1049708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dirty="0"/>
              <a:t>5.9.2021</a:t>
            </a:r>
          </a:p>
        </p:txBody>
      </p:sp>
      <p:sp>
        <p:nvSpPr>
          <p:cNvPr id="3" name="Alatunnisteen paikkamerkki 2"/>
          <p:cNvSpPr>
            <a:spLocks noGrp="1"/>
          </p:cNvSpPr>
          <p:nvPr>
            <p:ph type="ftr" sz="quarter" idx="11"/>
          </p:nvPr>
        </p:nvSpPr>
        <p:spPr/>
        <p:txBody>
          <a:bodyPr/>
          <a:lstStyle/>
          <a:p>
            <a:r>
              <a:rPr lang="fi-FI" dirty="0"/>
              <a:t>Ville Sirén</a:t>
            </a:r>
          </a:p>
        </p:txBody>
      </p:sp>
      <p:sp>
        <p:nvSpPr>
          <p:cNvPr id="4" name="Dian numeron paikkamerkki 3"/>
          <p:cNvSpPr>
            <a:spLocks noGrp="1"/>
          </p:cNvSpPr>
          <p:nvPr>
            <p:ph type="sldNum" sz="quarter" idx="12"/>
          </p:nvPr>
        </p:nvSpPr>
        <p:spPr/>
        <p:txBody>
          <a:bodyPr/>
          <a:lstStyle/>
          <a:p>
            <a:fld id="{742FA9E6-B473-4751-948B-C283D83E8BA0}" type="slidenum">
              <a:rPr lang="fi-FI" smtClean="0"/>
              <a:t>‹Nr.›</a:t>
            </a:fld>
            <a:endParaRPr lang="fi-FI" dirty="0"/>
          </a:p>
        </p:txBody>
      </p:sp>
    </p:spTree>
    <p:extLst>
      <p:ext uri="{BB962C8B-B14F-4D97-AF65-F5344CB8AC3E}">
        <p14:creationId xmlns:p14="http://schemas.microsoft.com/office/powerpoint/2010/main" val="4066200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1202156"/>
            <a:ext cx="3008313" cy="1162050"/>
          </a:xfrm>
        </p:spPr>
        <p:txBody>
          <a:bodyPr anchor="b"/>
          <a:lstStyle>
            <a:lvl1pPr algn="l">
              <a:defRPr sz="2000" b="1"/>
            </a:lvl1pPr>
          </a:lstStyle>
          <a:p>
            <a:r>
              <a:rPr lang="fi-FI"/>
              <a:t>Muokkaa perustyyl. napsautt.</a:t>
            </a:r>
            <a:endParaRPr lang="fi-FI" dirty="0"/>
          </a:p>
        </p:txBody>
      </p:sp>
      <p:sp>
        <p:nvSpPr>
          <p:cNvPr id="3" name="Sisällön paikkamerkki 2"/>
          <p:cNvSpPr>
            <a:spLocks noGrp="1"/>
          </p:cNvSpPr>
          <p:nvPr>
            <p:ph idx="1"/>
          </p:nvPr>
        </p:nvSpPr>
        <p:spPr>
          <a:xfrm>
            <a:off x="3575050" y="1196474"/>
            <a:ext cx="5111750" cy="492968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2459790"/>
            <a:ext cx="3008313" cy="366637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r>
              <a:rPr lang="fi-FI" dirty="0"/>
              <a:t>5.9.2021</a:t>
            </a:r>
          </a:p>
        </p:txBody>
      </p:sp>
      <p:sp>
        <p:nvSpPr>
          <p:cNvPr id="6" name="Alatunnisteen paikkamerkki 5"/>
          <p:cNvSpPr>
            <a:spLocks noGrp="1"/>
          </p:cNvSpPr>
          <p:nvPr>
            <p:ph type="ftr" sz="quarter" idx="11"/>
          </p:nvPr>
        </p:nvSpPr>
        <p:spPr/>
        <p:txBody>
          <a:bodyPr/>
          <a:lstStyle/>
          <a:p>
            <a:r>
              <a:rPr lang="fi-FI" dirty="0"/>
              <a:t>Ville Sirén</a:t>
            </a:r>
          </a:p>
        </p:txBody>
      </p:sp>
      <p:sp>
        <p:nvSpPr>
          <p:cNvPr id="7" name="Dian numeron paikkamerkki 6"/>
          <p:cNvSpPr>
            <a:spLocks noGrp="1"/>
          </p:cNvSpPr>
          <p:nvPr>
            <p:ph type="sldNum" sz="quarter" idx="12"/>
          </p:nvPr>
        </p:nvSpPr>
        <p:spPr/>
        <p:txBody>
          <a:bodyPr/>
          <a:lstStyle/>
          <a:p>
            <a:fld id="{742FA9E6-B473-4751-948B-C283D83E8BA0}" type="slidenum">
              <a:rPr lang="fi-FI" smtClean="0"/>
              <a:t>‹Nr.›</a:t>
            </a:fld>
            <a:endParaRPr lang="fi-FI" dirty="0"/>
          </a:p>
        </p:txBody>
      </p:sp>
    </p:spTree>
    <p:extLst>
      <p:ext uri="{BB962C8B-B14F-4D97-AF65-F5344CB8AC3E}">
        <p14:creationId xmlns:p14="http://schemas.microsoft.com/office/powerpoint/2010/main" val="4106462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1269999"/>
            <a:ext cx="5486400" cy="3457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Lisää kuva napsauttamalla kuvaketta</a:t>
            </a:r>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r>
              <a:rPr lang="fi-FI" dirty="0"/>
              <a:t>5.9.2021</a:t>
            </a:r>
          </a:p>
        </p:txBody>
      </p:sp>
      <p:sp>
        <p:nvSpPr>
          <p:cNvPr id="6" name="Alatunnisteen paikkamerkki 5"/>
          <p:cNvSpPr>
            <a:spLocks noGrp="1"/>
          </p:cNvSpPr>
          <p:nvPr>
            <p:ph type="ftr" sz="quarter" idx="11"/>
          </p:nvPr>
        </p:nvSpPr>
        <p:spPr/>
        <p:txBody>
          <a:bodyPr/>
          <a:lstStyle/>
          <a:p>
            <a:r>
              <a:rPr lang="fi-FI" dirty="0"/>
              <a:t>Ville Sirén</a:t>
            </a:r>
          </a:p>
        </p:txBody>
      </p:sp>
      <p:sp>
        <p:nvSpPr>
          <p:cNvPr id="7" name="Dian numeron paikkamerkki 6"/>
          <p:cNvSpPr>
            <a:spLocks noGrp="1"/>
          </p:cNvSpPr>
          <p:nvPr>
            <p:ph type="sldNum" sz="quarter" idx="12"/>
          </p:nvPr>
        </p:nvSpPr>
        <p:spPr/>
        <p:txBody>
          <a:bodyPr/>
          <a:lstStyle/>
          <a:p>
            <a:fld id="{742FA9E6-B473-4751-948B-C283D83E8BA0}" type="slidenum">
              <a:rPr lang="fi-FI" smtClean="0"/>
              <a:t>‹Nr.›</a:t>
            </a:fld>
            <a:endParaRPr lang="fi-FI" dirty="0"/>
          </a:p>
        </p:txBody>
      </p:sp>
    </p:spTree>
    <p:extLst>
      <p:ext uri="{BB962C8B-B14F-4D97-AF65-F5344CB8AC3E}">
        <p14:creationId xmlns:p14="http://schemas.microsoft.com/office/powerpoint/2010/main" val="3597092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Kuva 9" descr="sisasivu_valkoinen_tunnus"/>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dirty="0"/>
              <a:t>Muokkaa perustyylejä naps.</a:t>
            </a:r>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n-lt"/>
                <a:cs typeface="SenticoSansDT Regular"/>
              </a:defRPr>
            </a:lvl1pPr>
          </a:lstStyle>
          <a:p>
            <a:r>
              <a:rPr lang="fi-FI" dirty="0"/>
              <a:t>5.9.2021</a:t>
            </a:r>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dirty="0"/>
              <a:t>Ville Sirén</a:t>
            </a:r>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2FA9E6-B473-4751-948B-C283D83E8BA0}" type="slidenum">
              <a:rPr lang="fi-FI" smtClean="0"/>
              <a:t>‹Nr.›</a:t>
            </a:fld>
            <a:endParaRPr lang="fi-FI" dirty="0"/>
          </a:p>
        </p:txBody>
      </p:sp>
    </p:spTree>
    <p:extLst>
      <p:ext uri="{BB962C8B-B14F-4D97-AF65-F5344CB8AC3E}">
        <p14:creationId xmlns:p14="http://schemas.microsoft.com/office/powerpoint/2010/main" val="16952134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p:txStyles>
    <p:titleStyle>
      <a:lvl1pPr algn="ctr" defTabSz="457200" rtl="0" eaLnBrk="1" latinLnBrk="0" hangingPunct="1">
        <a:spcBef>
          <a:spcPct val="0"/>
        </a:spcBef>
        <a:buNone/>
        <a:defRPr sz="4400" b="0" i="0" kern="1200">
          <a:solidFill>
            <a:srgbClr val="0089BC"/>
          </a:solidFill>
          <a:latin typeface="+mj-lt"/>
          <a:ea typeface="+mj-ea"/>
          <a:cs typeface="SenticoSansDT Bold"/>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SenticoSansDT Regular"/>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SenticoSansDT Regular"/>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SenticoSansDT Regular"/>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SenticoSansDT Regular"/>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SenticoSansD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Kuva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dirty="0"/>
              <a:t>MUOKKAA PERUSTYYLEJÄ NAPS.</a:t>
            </a:r>
          </a:p>
        </p:txBody>
      </p:sp>
    </p:spTree>
    <p:extLst>
      <p:ext uri="{BB962C8B-B14F-4D97-AF65-F5344CB8AC3E}">
        <p14:creationId xmlns:p14="http://schemas.microsoft.com/office/powerpoint/2010/main" val="3579777645"/>
      </p:ext>
    </p:extLst>
  </p:cSld>
  <p:clrMap bg1="lt1" tx1="dk1" bg2="lt2" tx2="dk2" accent1="accent1" accent2="accent2" accent3="accent3" accent4="accent4" accent5="accent5" accent6="accent6" hlink="hlink" folHlink="folHlink"/>
  <p:sldLayoutIdLst>
    <p:sldLayoutId id="2147483674" r:id="rId1"/>
  </p:sldLayoutIdLst>
  <p:hf sldNum="0" hdr="0"/>
  <p:txStyles>
    <p:titleStyle>
      <a:lvl1pPr algn="ctr" defTabSz="457200" rtl="0" eaLnBrk="1" latinLnBrk="0" hangingPunct="1">
        <a:spcBef>
          <a:spcPct val="0"/>
        </a:spcBef>
        <a:buNone/>
        <a:defRPr sz="4400" b="0" i="0" kern="1200">
          <a:solidFill>
            <a:schemeClr val="bg1"/>
          </a:solidFill>
          <a:latin typeface="+mj-lt"/>
          <a:ea typeface="+mj-ea"/>
          <a:cs typeface="SenticoSansDT Thin"/>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Kuva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dirty="0"/>
              <a:t>MUOKKAA PERUSTYYLEJÄ NAPS.</a:t>
            </a:r>
          </a:p>
        </p:txBody>
      </p:sp>
    </p:spTree>
    <p:extLst>
      <p:ext uri="{BB962C8B-B14F-4D97-AF65-F5344CB8AC3E}">
        <p14:creationId xmlns:p14="http://schemas.microsoft.com/office/powerpoint/2010/main" val="3509280377"/>
      </p:ext>
    </p:extLst>
  </p:cSld>
  <p:clrMap bg1="lt1" tx1="dk1" bg2="lt2" tx2="dk2" accent1="accent1" accent2="accent2" accent3="accent3" accent4="accent4" accent5="accent5" accent6="accent6" hlink="hlink" folHlink="folHlink"/>
  <p:sldLayoutIdLst>
    <p:sldLayoutId id="2147483676" r:id="rId1"/>
  </p:sldLayoutIdLst>
  <p:hf sldNum="0" hdr="0"/>
  <p:txStyles>
    <p:titleStyle>
      <a:lvl1pPr algn="ctr" defTabSz="457200" rtl="0" eaLnBrk="1" latinLnBrk="0" hangingPunct="1">
        <a:spcBef>
          <a:spcPct val="0"/>
        </a:spcBef>
        <a:buNone/>
        <a:defRPr sz="4400" b="0" i="0" kern="1200">
          <a:solidFill>
            <a:srgbClr val="FFFFFF"/>
          </a:solidFill>
          <a:latin typeface="+mj-lt"/>
          <a:ea typeface="+mj-ea"/>
          <a:cs typeface="SenticoSansDT Thin"/>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Kuva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dirty="0"/>
              <a:t>MUOKKAA PERUSTYYLEJÄ NAPS.</a:t>
            </a:r>
          </a:p>
        </p:txBody>
      </p:sp>
    </p:spTree>
    <p:extLst>
      <p:ext uri="{BB962C8B-B14F-4D97-AF65-F5344CB8AC3E}">
        <p14:creationId xmlns:p14="http://schemas.microsoft.com/office/powerpoint/2010/main" val="243524640"/>
      </p:ext>
    </p:extLst>
  </p:cSld>
  <p:clrMap bg1="lt1" tx1="dk1" bg2="lt2" tx2="dk2" accent1="accent1" accent2="accent2" accent3="accent3" accent4="accent4" accent5="accent5" accent6="accent6" hlink="hlink" folHlink="folHlink"/>
  <p:sldLayoutIdLst>
    <p:sldLayoutId id="2147483678" r:id="rId1"/>
  </p:sldLayoutIdLst>
  <p:hf sldNum="0" hdr="0"/>
  <p:txStyles>
    <p:titleStyle>
      <a:lvl1pPr algn="ctr" defTabSz="457200" rtl="0" eaLnBrk="1" latinLnBrk="0" hangingPunct="1">
        <a:spcBef>
          <a:spcPct val="0"/>
        </a:spcBef>
        <a:buNone/>
        <a:defRPr sz="4400" b="0" i="0" kern="1200">
          <a:solidFill>
            <a:srgbClr val="FFFFFF"/>
          </a:solidFill>
          <a:latin typeface="+mj-lt"/>
          <a:ea typeface="+mj-ea"/>
          <a:cs typeface="SenticoSansDT Thin"/>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Kuva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dirty="0"/>
              <a:t>MUOKKAA PERUSTYYLEJÄ NAPS.</a:t>
            </a:r>
          </a:p>
        </p:txBody>
      </p:sp>
    </p:spTree>
    <p:extLst>
      <p:ext uri="{BB962C8B-B14F-4D97-AF65-F5344CB8AC3E}">
        <p14:creationId xmlns:p14="http://schemas.microsoft.com/office/powerpoint/2010/main" val="68133142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Lst>
  <p:hf sldNum="0" hdr="0"/>
  <p:txStyles>
    <p:titleStyle>
      <a:lvl1pPr algn="ctr" defTabSz="457200" rtl="0" eaLnBrk="1" latinLnBrk="0" hangingPunct="1">
        <a:spcBef>
          <a:spcPct val="0"/>
        </a:spcBef>
        <a:buNone/>
        <a:defRPr sz="4400" b="0" i="0" kern="1200">
          <a:solidFill>
            <a:srgbClr val="FFFFFF"/>
          </a:solidFill>
          <a:latin typeface="+mj-lt"/>
          <a:ea typeface="+mj-ea"/>
          <a:cs typeface="SenticoSansDT Thin"/>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youtu.be/8IA9oiaQdps"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Grafik 1172579433">
            <a:extLst>
              <a:ext uri="{FF2B5EF4-FFF2-40B4-BE49-F238E27FC236}">
                <a16:creationId xmlns:a16="http://schemas.microsoft.com/office/drawing/2014/main" id="{0317E5DA-0F6A-1518-2FF7-71DED2E032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492058"/>
            <a:ext cx="3872140" cy="794836"/>
          </a:xfrm>
          <a:prstGeom prst="rect">
            <a:avLst/>
          </a:prstGeom>
          <a:noFill/>
          <a:extLst>
            <a:ext uri="{909E8E84-426E-40DD-AFC4-6F175D3DCCD1}">
              <a14:hiddenFill xmlns:a14="http://schemas.microsoft.com/office/drawing/2010/main">
                <a:solidFill>
                  <a:srgbClr val="FFFFFF"/>
                </a:solidFill>
              </a14:hiddenFill>
            </a:ext>
          </a:extLst>
        </p:spPr>
      </p:pic>
      <p:sp>
        <p:nvSpPr>
          <p:cNvPr id="4" name="Otsikko 3"/>
          <p:cNvSpPr>
            <a:spLocks noGrp="1"/>
          </p:cNvSpPr>
          <p:nvPr>
            <p:ph type="ctrTitle"/>
          </p:nvPr>
        </p:nvSpPr>
        <p:spPr>
          <a:xfrm>
            <a:off x="685800" y="2236787"/>
            <a:ext cx="7772400" cy="1470025"/>
          </a:xfrm>
        </p:spPr>
        <p:txBody>
          <a:bodyPr/>
          <a:lstStyle/>
          <a:p>
            <a:r>
              <a:rPr lang="fi-FI" dirty="0"/>
              <a:t>Pointr &amp; Vuzix M300</a:t>
            </a:r>
          </a:p>
        </p:txBody>
      </p:sp>
      <p:sp>
        <p:nvSpPr>
          <p:cNvPr id="5" name="Alaotsikko 4"/>
          <p:cNvSpPr>
            <a:spLocks noGrp="1"/>
          </p:cNvSpPr>
          <p:nvPr>
            <p:ph type="subTitle" idx="1"/>
          </p:nvPr>
        </p:nvSpPr>
        <p:spPr>
          <a:xfrm>
            <a:off x="1371600" y="3396228"/>
            <a:ext cx="6400800" cy="986589"/>
          </a:xfrm>
        </p:spPr>
        <p:txBody>
          <a:bodyPr/>
          <a:lstStyle/>
          <a:p>
            <a:r>
              <a:rPr lang="fi-FI" dirty="0"/>
              <a:t>Augmented reality and how you can use it</a:t>
            </a:r>
          </a:p>
        </p:txBody>
      </p:sp>
      <p:sp>
        <p:nvSpPr>
          <p:cNvPr id="2" name="Päivämäärän paikkamerkki 1"/>
          <p:cNvSpPr>
            <a:spLocks noGrp="1"/>
          </p:cNvSpPr>
          <p:nvPr>
            <p:ph type="dt" sz="half" idx="2"/>
          </p:nvPr>
        </p:nvSpPr>
        <p:spPr/>
        <p:txBody>
          <a:bodyPr/>
          <a:lstStyle/>
          <a:p>
            <a:r>
              <a:rPr lang="fi-FI" dirty="0"/>
              <a:t>5.9.2021</a:t>
            </a:r>
          </a:p>
        </p:txBody>
      </p:sp>
      <p:sp>
        <p:nvSpPr>
          <p:cNvPr id="3" name="Alatunnisteen paikkamerkki 2"/>
          <p:cNvSpPr>
            <a:spLocks noGrp="1"/>
          </p:cNvSpPr>
          <p:nvPr>
            <p:ph type="ftr" sz="quarter" idx="3"/>
          </p:nvPr>
        </p:nvSpPr>
        <p:spPr/>
        <p:txBody>
          <a:bodyPr/>
          <a:lstStyle/>
          <a:p>
            <a:r>
              <a:rPr lang="fi-FI" dirty="0"/>
              <a:t>Ville Sirén</a:t>
            </a:r>
          </a:p>
        </p:txBody>
      </p:sp>
      <p:pic>
        <p:nvPicPr>
          <p:cNvPr id="1026" name="Grafik 232592906">
            <a:extLst>
              <a:ext uri="{FF2B5EF4-FFF2-40B4-BE49-F238E27FC236}">
                <a16:creationId xmlns:a16="http://schemas.microsoft.com/office/drawing/2014/main" id="{BB95F199-DCD0-94F7-E9CF-490E52804E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336637"/>
            <a:ext cx="1477963" cy="411163"/>
          </a:xfrm>
          <a:prstGeom prst="rect">
            <a:avLst/>
          </a:prstGeom>
          <a:noFill/>
          <a:extLst>
            <a:ext uri="{909E8E84-426E-40DD-AFC4-6F175D3DCCD1}">
              <a14:hiddenFill xmlns:a14="http://schemas.microsoft.com/office/drawing/2010/main">
                <a:solidFill>
                  <a:srgbClr val="FFFFFF"/>
                </a:solidFill>
              </a14:hiddenFill>
            </a:ext>
          </a:extLst>
        </p:spPr>
      </p:pic>
      <p:pic>
        <p:nvPicPr>
          <p:cNvPr id="1025" name="Grafik 1003256861">
            <a:extLst>
              <a:ext uri="{FF2B5EF4-FFF2-40B4-BE49-F238E27FC236}">
                <a16:creationId xmlns:a16="http://schemas.microsoft.com/office/drawing/2014/main" id="{A4721F9E-3C44-BEEF-7EF6-1F98774568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11111"/>
          <a:stretch>
            <a:fillRect/>
          </a:stretch>
        </p:blipFill>
        <p:spPr bwMode="auto">
          <a:xfrm>
            <a:off x="457200" y="5747800"/>
            <a:ext cx="1584325" cy="5937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6C4F3824-6DBD-4196-C1DA-A34C392BB2F3}"/>
              </a:ext>
            </a:extLst>
          </p:cNvPr>
          <p:cNvSpPr>
            <a:spLocks noChangeArrowheads="1"/>
          </p:cNvSpPr>
          <p:nvPr/>
        </p:nvSpPr>
        <p:spPr bwMode="auto">
          <a:xfrm>
            <a:off x="457200" y="487943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7" name="Rectangle 4">
            <a:extLst>
              <a:ext uri="{FF2B5EF4-FFF2-40B4-BE49-F238E27FC236}">
                <a16:creationId xmlns:a16="http://schemas.microsoft.com/office/drawing/2014/main" id="{4E8692AF-CE27-C68A-DE19-6A05E4C888A9}"/>
              </a:ext>
            </a:extLst>
          </p:cNvPr>
          <p:cNvSpPr>
            <a:spLocks noChangeArrowheads="1"/>
          </p:cNvSpPr>
          <p:nvPr/>
        </p:nvSpPr>
        <p:spPr bwMode="auto">
          <a:xfrm>
            <a:off x="457200" y="6341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029" name="Grafik 1">
            <a:extLst>
              <a:ext uri="{FF2B5EF4-FFF2-40B4-BE49-F238E27FC236}">
                <a16:creationId xmlns:a16="http://schemas.microsoft.com/office/drawing/2014/main" id="{FEDC80BB-EA37-741F-9F05-5B28063E463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1680" y="484712"/>
            <a:ext cx="1589286" cy="74718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8">
            <a:extLst>
              <a:ext uri="{FF2B5EF4-FFF2-40B4-BE49-F238E27FC236}">
                <a16:creationId xmlns:a16="http://schemas.microsoft.com/office/drawing/2014/main" id="{3031CAFE-28C8-FB3C-653F-F1E829C0C40C}"/>
              </a:ext>
            </a:extLst>
          </p:cNvPr>
          <p:cNvSpPr>
            <a:spLocks noChangeArrowheads="1"/>
          </p:cNvSpPr>
          <p:nvPr/>
        </p:nvSpPr>
        <p:spPr bwMode="auto">
          <a:xfrm>
            <a:off x="1043608" y="27860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9">
            <a:extLst>
              <a:ext uri="{FF2B5EF4-FFF2-40B4-BE49-F238E27FC236}">
                <a16:creationId xmlns:a16="http://schemas.microsoft.com/office/drawing/2014/main" id="{784CD1F4-51A7-3852-EC0E-18B165850C32}"/>
              </a:ext>
            </a:extLst>
          </p:cNvPr>
          <p:cNvSpPr>
            <a:spLocks noChangeArrowheads="1"/>
          </p:cNvSpPr>
          <p:nvPr/>
        </p:nvSpPr>
        <p:spPr bwMode="auto">
          <a:xfrm>
            <a:off x="1043608" y="73580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0">
            <a:extLst>
              <a:ext uri="{FF2B5EF4-FFF2-40B4-BE49-F238E27FC236}">
                <a16:creationId xmlns:a16="http://schemas.microsoft.com/office/drawing/2014/main" id="{CF8269BE-5757-BB19-4EB9-BA1BCE19E3C7}"/>
              </a:ext>
            </a:extLst>
          </p:cNvPr>
          <p:cNvSpPr>
            <a:spLocks noChangeArrowheads="1"/>
          </p:cNvSpPr>
          <p:nvPr/>
        </p:nvSpPr>
        <p:spPr bwMode="auto">
          <a:xfrm>
            <a:off x="1043608" y="12231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1516241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0CFBA5CD-48BA-401A-AE34-38F78BEDBB0D}"/>
              </a:ext>
            </a:extLst>
          </p:cNvPr>
          <p:cNvSpPr>
            <a:spLocks noGrp="1"/>
          </p:cNvSpPr>
          <p:nvPr>
            <p:ph type="title"/>
          </p:nvPr>
        </p:nvSpPr>
        <p:spPr/>
        <p:txBody>
          <a:bodyPr/>
          <a:lstStyle/>
          <a:p>
            <a:r>
              <a:rPr lang="fi-FI" dirty="0"/>
              <a:t>What the user sees:</a:t>
            </a:r>
          </a:p>
        </p:txBody>
      </p:sp>
      <p:sp>
        <p:nvSpPr>
          <p:cNvPr id="5" name="Päivämäärän paikkamerkki 4">
            <a:extLst>
              <a:ext uri="{FF2B5EF4-FFF2-40B4-BE49-F238E27FC236}">
                <a16:creationId xmlns:a16="http://schemas.microsoft.com/office/drawing/2014/main" id="{2D1F9B7D-52E9-4170-9893-B45A9F38FDF0}"/>
              </a:ext>
            </a:extLst>
          </p:cNvPr>
          <p:cNvSpPr>
            <a:spLocks noGrp="1"/>
          </p:cNvSpPr>
          <p:nvPr>
            <p:ph type="dt" sz="half" idx="10"/>
          </p:nvPr>
        </p:nvSpPr>
        <p:spPr/>
        <p:txBody>
          <a:bodyPr/>
          <a:lstStyle/>
          <a:p>
            <a:r>
              <a:rPr lang="fi-FI" dirty="0"/>
              <a:t>5.9.2021</a:t>
            </a:r>
          </a:p>
        </p:txBody>
      </p:sp>
      <p:sp>
        <p:nvSpPr>
          <p:cNvPr id="6" name="Alatunnisteen paikkamerkki 5">
            <a:extLst>
              <a:ext uri="{FF2B5EF4-FFF2-40B4-BE49-F238E27FC236}">
                <a16:creationId xmlns:a16="http://schemas.microsoft.com/office/drawing/2014/main" id="{C38C6595-5CB7-4420-ADAC-BA1E5C383705}"/>
              </a:ext>
            </a:extLst>
          </p:cNvPr>
          <p:cNvSpPr>
            <a:spLocks noGrp="1"/>
          </p:cNvSpPr>
          <p:nvPr>
            <p:ph type="ftr" sz="quarter" idx="11"/>
          </p:nvPr>
        </p:nvSpPr>
        <p:spPr/>
        <p:txBody>
          <a:bodyPr/>
          <a:lstStyle/>
          <a:p>
            <a:r>
              <a:rPr lang="fi-FI" dirty="0"/>
              <a:t>Ville Sirén</a:t>
            </a:r>
          </a:p>
        </p:txBody>
      </p:sp>
      <p:pic>
        <p:nvPicPr>
          <p:cNvPr id="1026" name="Picture 2" descr="Tero Järvinen on Twitter: &amp;quot;New #AR gadget in use @GranlundOy . @Vuzix M300  in test bench, seeking possibilities to use in #FacilitiesManagement,  #BIM2FM… https://t.co/ho9PFE297Z&amp;quot;">
            <a:extLst>
              <a:ext uri="{FF2B5EF4-FFF2-40B4-BE49-F238E27FC236}">
                <a16:creationId xmlns:a16="http://schemas.microsoft.com/office/drawing/2014/main" id="{2DD7E407-1538-4B79-910D-518DB59DAB0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5533" y="2687638"/>
            <a:ext cx="6112933" cy="343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55087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E67510-387D-4FA0-8643-CE18D0DEF092}"/>
              </a:ext>
            </a:extLst>
          </p:cNvPr>
          <p:cNvSpPr>
            <a:spLocks noGrp="1"/>
          </p:cNvSpPr>
          <p:nvPr>
            <p:ph type="title"/>
          </p:nvPr>
        </p:nvSpPr>
        <p:spPr/>
        <p:txBody>
          <a:bodyPr/>
          <a:lstStyle/>
          <a:p>
            <a:r>
              <a:rPr lang="fi-FI" dirty="0"/>
              <a:t>Testing and learning</a:t>
            </a:r>
          </a:p>
        </p:txBody>
      </p:sp>
      <p:sp>
        <p:nvSpPr>
          <p:cNvPr id="3" name="Sisällön paikkamerkki 2">
            <a:extLst>
              <a:ext uri="{FF2B5EF4-FFF2-40B4-BE49-F238E27FC236}">
                <a16:creationId xmlns:a16="http://schemas.microsoft.com/office/drawing/2014/main" id="{7FAA6A08-4BB1-4349-9499-A634B7B5A818}"/>
              </a:ext>
            </a:extLst>
          </p:cNvPr>
          <p:cNvSpPr>
            <a:spLocks noGrp="1"/>
          </p:cNvSpPr>
          <p:nvPr>
            <p:ph idx="1"/>
          </p:nvPr>
        </p:nvSpPr>
        <p:spPr/>
        <p:txBody>
          <a:bodyPr>
            <a:normAutofit fontScale="77500" lnSpcReduction="20000"/>
          </a:bodyPr>
          <a:lstStyle/>
          <a:p>
            <a:pPr marL="514350" indent="-514350">
              <a:buAutoNum type="arabicPeriod"/>
            </a:pPr>
            <a:r>
              <a:rPr lang="fi-FI" dirty="0"/>
              <a:t>Download Pointr </a:t>
            </a:r>
            <a:r>
              <a:rPr lang="fi-FI" dirty="0" err="1"/>
              <a:t>app</a:t>
            </a:r>
            <a:r>
              <a:rPr lang="fi-FI" dirty="0"/>
              <a:t> </a:t>
            </a:r>
            <a:r>
              <a:rPr lang="fi-FI" dirty="0" err="1"/>
              <a:t>from</a:t>
            </a:r>
            <a:r>
              <a:rPr lang="fi-FI" dirty="0"/>
              <a:t> your phones </a:t>
            </a:r>
            <a:r>
              <a:rPr lang="fi-FI" dirty="0" err="1"/>
              <a:t>own</a:t>
            </a:r>
            <a:r>
              <a:rPr lang="fi-FI" dirty="0"/>
              <a:t> </a:t>
            </a:r>
            <a:r>
              <a:rPr lang="fi-FI" dirty="0" err="1"/>
              <a:t>app</a:t>
            </a:r>
            <a:r>
              <a:rPr lang="fi-FI" dirty="0"/>
              <a:t> </a:t>
            </a:r>
            <a:r>
              <a:rPr lang="fi-FI" dirty="0" err="1"/>
              <a:t>store</a:t>
            </a:r>
            <a:r>
              <a:rPr lang="fi-FI" dirty="0"/>
              <a:t> and do the preparations as </a:t>
            </a:r>
            <a:r>
              <a:rPr lang="fi-FI" dirty="0" err="1"/>
              <a:t>seen</a:t>
            </a:r>
            <a:r>
              <a:rPr lang="fi-FI" dirty="0"/>
              <a:t> in the </a:t>
            </a:r>
            <a:r>
              <a:rPr lang="fi-FI" dirty="0" err="1"/>
              <a:t>next</a:t>
            </a:r>
            <a:r>
              <a:rPr lang="fi-FI" dirty="0"/>
              <a:t> </a:t>
            </a:r>
            <a:r>
              <a:rPr lang="fi-FI" dirty="0" err="1"/>
              <a:t>slide</a:t>
            </a:r>
            <a:endParaRPr lang="fi-FI" dirty="0"/>
          </a:p>
          <a:p>
            <a:pPr marL="514350" indent="-514350">
              <a:buAutoNum type="arabicPeriod"/>
            </a:pPr>
            <a:r>
              <a:rPr lang="fi-FI" dirty="0"/>
              <a:t>Call your friend</a:t>
            </a:r>
          </a:p>
          <a:p>
            <a:pPr marL="514350" indent="-514350">
              <a:buAutoNum type="arabicPeriod"/>
            </a:pPr>
            <a:r>
              <a:rPr lang="fi-FI" dirty="0"/>
              <a:t>Test different options in software with AR-guidance</a:t>
            </a:r>
          </a:p>
          <a:p>
            <a:pPr marL="514350" indent="-514350">
              <a:buAutoNum type="arabicPeriod"/>
            </a:pPr>
            <a:r>
              <a:rPr lang="fi-FI" dirty="0"/>
              <a:t>Start the competition with phones</a:t>
            </a:r>
          </a:p>
          <a:p>
            <a:pPr marL="514350" indent="-514350">
              <a:buAutoNum type="arabicPeriod"/>
            </a:pPr>
            <a:r>
              <a:rPr lang="fi-FI" dirty="0"/>
              <a:t>Download Vuzix (companion link) and do the preparations</a:t>
            </a:r>
          </a:p>
          <a:p>
            <a:pPr marL="514350" indent="-514350">
              <a:buAutoNum type="arabicPeriod"/>
            </a:pPr>
            <a:r>
              <a:rPr lang="fi-FI" dirty="0"/>
              <a:t>Call your friend</a:t>
            </a:r>
          </a:p>
          <a:p>
            <a:pPr marL="514350" indent="-514350">
              <a:buAutoNum type="arabicPeriod"/>
            </a:pPr>
            <a:r>
              <a:rPr lang="fi-FI" dirty="0"/>
              <a:t>Test different options in software with AR-guidance</a:t>
            </a:r>
          </a:p>
          <a:p>
            <a:pPr marL="514350" indent="-514350">
              <a:buFont typeface="Arial"/>
              <a:buAutoNum type="arabicPeriod"/>
            </a:pPr>
            <a:r>
              <a:rPr lang="fi-FI" dirty="0"/>
              <a:t>Start the competition with phones and glasses</a:t>
            </a:r>
          </a:p>
          <a:p>
            <a:pPr marL="514350" indent="-514350">
              <a:buAutoNum type="arabicPeriod"/>
            </a:pPr>
            <a:endParaRPr lang="fi-FI" dirty="0"/>
          </a:p>
        </p:txBody>
      </p:sp>
      <p:sp>
        <p:nvSpPr>
          <p:cNvPr id="4" name="Päivämäärän paikkamerkki 3">
            <a:extLst>
              <a:ext uri="{FF2B5EF4-FFF2-40B4-BE49-F238E27FC236}">
                <a16:creationId xmlns:a16="http://schemas.microsoft.com/office/drawing/2014/main" id="{33FDD619-99D5-47D6-9777-53B9DD7DD65A}"/>
              </a:ext>
            </a:extLst>
          </p:cNvPr>
          <p:cNvSpPr>
            <a:spLocks noGrp="1"/>
          </p:cNvSpPr>
          <p:nvPr>
            <p:ph type="dt" sz="half" idx="10"/>
          </p:nvPr>
        </p:nvSpPr>
        <p:spPr/>
        <p:txBody>
          <a:bodyPr/>
          <a:lstStyle/>
          <a:p>
            <a:r>
              <a:rPr lang="fi-FI" dirty="0"/>
              <a:t>5.9.2021</a:t>
            </a:r>
          </a:p>
        </p:txBody>
      </p:sp>
      <p:sp>
        <p:nvSpPr>
          <p:cNvPr id="5" name="Alatunnisteen paikkamerkki 4">
            <a:extLst>
              <a:ext uri="{FF2B5EF4-FFF2-40B4-BE49-F238E27FC236}">
                <a16:creationId xmlns:a16="http://schemas.microsoft.com/office/drawing/2014/main" id="{062118B1-8A85-4CFD-B1DC-E3E5785E5AAD}"/>
              </a:ext>
            </a:extLst>
          </p:cNvPr>
          <p:cNvSpPr>
            <a:spLocks noGrp="1"/>
          </p:cNvSpPr>
          <p:nvPr>
            <p:ph type="ftr" sz="quarter" idx="11"/>
          </p:nvPr>
        </p:nvSpPr>
        <p:spPr/>
        <p:txBody>
          <a:bodyPr/>
          <a:lstStyle/>
          <a:p>
            <a:r>
              <a:rPr lang="fi-FI" dirty="0"/>
              <a:t>Ville Sirén</a:t>
            </a:r>
          </a:p>
        </p:txBody>
      </p:sp>
    </p:spTree>
    <p:extLst>
      <p:ext uri="{BB962C8B-B14F-4D97-AF65-F5344CB8AC3E}">
        <p14:creationId xmlns:p14="http://schemas.microsoft.com/office/powerpoint/2010/main" val="330536689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6F728A3-7A75-47A7-9C48-BA4EE61C50A3}"/>
              </a:ext>
            </a:extLst>
          </p:cNvPr>
          <p:cNvSpPr>
            <a:spLocks noGrp="1"/>
          </p:cNvSpPr>
          <p:nvPr>
            <p:ph type="title"/>
          </p:nvPr>
        </p:nvSpPr>
        <p:spPr>
          <a:xfrm>
            <a:off x="0" y="-895"/>
            <a:ext cx="3420438" cy="846051"/>
          </a:xfrm>
        </p:spPr>
        <p:txBody>
          <a:bodyPr anchor="ctr">
            <a:normAutofit/>
          </a:bodyPr>
          <a:lstStyle/>
          <a:p>
            <a:r>
              <a:rPr lang="fi-FI" sz="3000" noProof="1">
                <a:latin typeface="Browallia New"/>
                <a:cs typeface="Calibri Light"/>
              </a:rPr>
              <a:t>Pointr</a:t>
            </a:r>
            <a:r>
              <a:rPr lang="fi-FI" sz="3000" noProof="1">
                <a:cs typeface="Calibri Light"/>
              </a:rPr>
              <a:t> </a:t>
            </a:r>
            <a:endParaRPr lang="fi-FI" sz="3000" noProof="1"/>
          </a:p>
        </p:txBody>
      </p:sp>
      <p:sp>
        <p:nvSpPr>
          <p:cNvPr id="3" name="Sisällön paikkamerkki 2">
            <a:extLst>
              <a:ext uri="{FF2B5EF4-FFF2-40B4-BE49-F238E27FC236}">
                <a16:creationId xmlns:a16="http://schemas.microsoft.com/office/drawing/2014/main" id="{1B81694D-AFBA-457B-8960-28B84B1F84DB}"/>
              </a:ext>
            </a:extLst>
          </p:cNvPr>
          <p:cNvSpPr>
            <a:spLocks noGrp="1"/>
          </p:cNvSpPr>
          <p:nvPr>
            <p:ph idx="1"/>
          </p:nvPr>
        </p:nvSpPr>
        <p:spPr>
          <a:xfrm>
            <a:off x="443040" y="1844824"/>
            <a:ext cx="4838354" cy="4591045"/>
          </a:xfrm>
        </p:spPr>
        <p:txBody>
          <a:bodyPr vert="horz" lIns="68580" tIns="34290" rIns="68580" bIns="34290" rtlCol="0" anchor="ctr">
            <a:normAutofit/>
          </a:bodyPr>
          <a:lstStyle/>
          <a:p>
            <a:pPr marL="0" indent="0">
              <a:buNone/>
            </a:pPr>
            <a:r>
              <a:rPr lang="fi-FI" sz="2000" noProof="1">
                <a:latin typeface="inherit"/>
                <a:cs typeface="Calibri"/>
              </a:rPr>
              <a:t>To install Pointr go to either Google Play Store or App Store and search "POINTR Easy Remote Support". </a:t>
            </a:r>
          </a:p>
          <a:p>
            <a:pPr marL="0" indent="0">
              <a:buNone/>
            </a:pPr>
            <a:r>
              <a:rPr lang="fi-FI" sz="2000" noProof="1">
                <a:latin typeface="inherit"/>
                <a:cs typeface="Calibri"/>
              </a:rPr>
              <a:t>Once in the app:</a:t>
            </a:r>
          </a:p>
          <a:p>
            <a:pPr marL="0" indent="0">
              <a:buNone/>
            </a:pPr>
            <a:r>
              <a:rPr lang="fi-FI" sz="2000" noProof="1">
                <a:latin typeface="inherit"/>
                <a:cs typeface="Calibri"/>
              </a:rPr>
              <a:t>1. Enter your country code</a:t>
            </a:r>
          </a:p>
          <a:p>
            <a:pPr marL="0" indent="0">
              <a:buNone/>
            </a:pPr>
            <a:r>
              <a:rPr lang="fi-FI" sz="2000" noProof="1">
                <a:latin typeface="inherit"/>
                <a:cs typeface="Calibri"/>
              </a:rPr>
              <a:t>2. Enter your phone number</a:t>
            </a:r>
          </a:p>
          <a:p>
            <a:pPr marL="0" indent="0">
              <a:buNone/>
            </a:pPr>
            <a:r>
              <a:rPr lang="fi-FI" sz="2000" noProof="1">
                <a:latin typeface="inherit"/>
                <a:cs typeface="Calibri"/>
              </a:rPr>
              <a:t>3. Enter the code you recieved via text message</a:t>
            </a:r>
          </a:p>
          <a:p>
            <a:pPr marL="0" indent="0">
              <a:buNone/>
            </a:pPr>
            <a:r>
              <a:rPr lang="fi-FI" sz="2000" noProof="1">
                <a:latin typeface="inherit"/>
                <a:cs typeface="Calibri"/>
              </a:rPr>
              <a:t>4. Enter your email address</a:t>
            </a:r>
          </a:p>
          <a:p>
            <a:pPr marL="0" indent="0">
              <a:buNone/>
            </a:pPr>
            <a:r>
              <a:rPr lang="fi-FI" sz="2000" noProof="1">
                <a:latin typeface="inherit"/>
                <a:cs typeface="Calibri"/>
              </a:rPr>
              <a:t>5. Enter the code you recieved via email</a:t>
            </a:r>
          </a:p>
          <a:p>
            <a:pPr marL="0" indent="0">
              <a:buNone/>
            </a:pPr>
            <a:r>
              <a:rPr lang="fi-FI" sz="2000" noProof="1">
                <a:latin typeface="inherit"/>
                <a:cs typeface="Calibri"/>
              </a:rPr>
              <a:t>Now the registration is done. Press Start &gt; Keypad &gt; Enter the persons country code and phone number you want to call.</a:t>
            </a:r>
          </a:p>
          <a:p>
            <a:pPr marL="0" indent="0">
              <a:buNone/>
            </a:pPr>
            <a:endParaRPr lang="fi-FI" sz="2000" dirty="0">
              <a:cs typeface="Calibri"/>
            </a:endParaRPr>
          </a:p>
          <a:p>
            <a:pPr marL="0" indent="0">
              <a:buNone/>
            </a:pPr>
            <a:endParaRPr lang="fi-FI" sz="2000" dirty="0">
              <a:cs typeface="Calibri"/>
            </a:endParaRPr>
          </a:p>
        </p:txBody>
      </p:sp>
      <p:pic>
        <p:nvPicPr>
          <p:cNvPr id="4" name="Kuva 4">
            <a:extLst>
              <a:ext uri="{FF2B5EF4-FFF2-40B4-BE49-F238E27FC236}">
                <a16:creationId xmlns:a16="http://schemas.microsoft.com/office/drawing/2014/main" id="{6A3207BE-D909-4134-8C47-50F0B4CC67A2}"/>
              </a:ext>
            </a:extLst>
          </p:cNvPr>
          <p:cNvPicPr>
            <a:picLocks noChangeAspect="1"/>
          </p:cNvPicPr>
          <p:nvPr/>
        </p:nvPicPr>
        <p:blipFill rotWithShape="1">
          <a:blip r:embed="rId2"/>
          <a:srcRect t="3062" r="4" b="4"/>
          <a:stretch/>
        </p:blipFill>
        <p:spPr>
          <a:xfrm>
            <a:off x="5724127" y="2659560"/>
            <a:ext cx="2828271" cy="2741675"/>
          </a:xfrm>
          <a:prstGeom prst="rect">
            <a:avLst/>
          </a:prstGeom>
        </p:spPr>
      </p:pic>
    </p:spTree>
    <p:extLst>
      <p:ext uri="{BB962C8B-B14F-4D97-AF65-F5344CB8AC3E}">
        <p14:creationId xmlns:p14="http://schemas.microsoft.com/office/powerpoint/2010/main" val="49793793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12B239-66AA-4C8A-BBEF-FD4D43770879}"/>
              </a:ext>
            </a:extLst>
          </p:cNvPr>
          <p:cNvSpPr>
            <a:spLocks noGrp="1"/>
          </p:cNvSpPr>
          <p:nvPr>
            <p:ph type="title"/>
          </p:nvPr>
        </p:nvSpPr>
        <p:spPr>
          <a:xfrm>
            <a:off x="457200" y="1197777"/>
            <a:ext cx="8229600" cy="1143000"/>
          </a:xfrm>
        </p:spPr>
        <p:txBody>
          <a:bodyPr>
            <a:normAutofit fontScale="90000"/>
          </a:bodyPr>
          <a:lstStyle/>
          <a:p>
            <a:r>
              <a:rPr lang="fi-FI" dirty="0"/>
              <a:t>Solve the burr puzzle with your pair 1/2</a:t>
            </a:r>
          </a:p>
        </p:txBody>
      </p:sp>
      <p:sp>
        <p:nvSpPr>
          <p:cNvPr id="3" name="Sisällön paikkamerkki 2">
            <a:extLst>
              <a:ext uri="{FF2B5EF4-FFF2-40B4-BE49-F238E27FC236}">
                <a16:creationId xmlns:a16="http://schemas.microsoft.com/office/drawing/2014/main" id="{7AE1E15D-08F6-4289-AE29-3E291B311059}"/>
              </a:ext>
            </a:extLst>
          </p:cNvPr>
          <p:cNvSpPr>
            <a:spLocks noGrp="1"/>
          </p:cNvSpPr>
          <p:nvPr>
            <p:ph idx="1"/>
          </p:nvPr>
        </p:nvSpPr>
        <p:spPr>
          <a:xfrm>
            <a:off x="457200" y="2636912"/>
            <a:ext cx="8229600" cy="4354525"/>
          </a:xfrm>
        </p:spPr>
        <p:txBody>
          <a:bodyPr>
            <a:normAutofit/>
          </a:bodyPr>
          <a:lstStyle/>
          <a:p>
            <a:r>
              <a:rPr lang="fi-FI" sz="2500" dirty="0" err="1"/>
              <a:t>This</a:t>
            </a:r>
            <a:r>
              <a:rPr lang="fi-FI" sz="2500" dirty="0"/>
              <a:t> </a:t>
            </a:r>
            <a:r>
              <a:rPr lang="fi-FI" sz="2500" dirty="0" err="1"/>
              <a:t>task</a:t>
            </a:r>
            <a:r>
              <a:rPr lang="fi-FI" sz="2500" dirty="0"/>
              <a:t> includes instructions on how to assemble the puzzle</a:t>
            </a:r>
          </a:p>
          <a:p>
            <a:r>
              <a:rPr lang="fi-FI" sz="2500" dirty="0"/>
              <a:t>One student gets unassembled puzzle and the other student gets the instructions</a:t>
            </a:r>
          </a:p>
          <a:p>
            <a:r>
              <a:rPr lang="fi-FI" sz="2500" dirty="0"/>
              <a:t>Pair is sitting back to back and cannot see each others. You have to communicate only by speaking.</a:t>
            </a:r>
          </a:p>
          <a:p>
            <a:r>
              <a:rPr lang="fi-FI" sz="2500" dirty="0"/>
              <a:t>Fastest pair to solve the puzzle will win a prize!</a:t>
            </a:r>
          </a:p>
        </p:txBody>
      </p:sp>
      <p:sp>
        <p:nvSpPr>
          <p:cNvPr id="4" name="Päivämäärän paikkamerkki 3">
            <a:extLst>
              <a:ext uri="{FF2B5EF4-FFF2-40B4-BE49-F238E27FC236}">
                <a16:creationId xmlns:a16="http://schemas.microsoft.com/office/drawing/2014/main" id="{F8149383-46CE-4777-B553-F3649D197509}"/>
              </a:ext>
            </a:extLst>
          </p:cNvPr>
          <p:cNvSpPr>
            <a:spLocks noGrp="1"/>
          </p:cNvSpPr>
          <p:nvPr>
            <p:ph type="dt" sz="half" idx="10"/>
          </p:nvPr>
        </p:nvSpPr>
        <p:spPr/>
        <p:txBody>
          <a:bodyPr/>
          <a:lstStyle/>
          <a:p>
            <a:r>
              <a:rPr lang="fi-FI" dirty="0"/>
              <a:t>5.9.2021</a:t>
            </a:r>
          </a:p>
        </p:txBody>
      </p:sp>
      <p:sp>
        <p:nvSpPr>
          <p:cNvPr id="5" name="Alatunnisteen paikkamerkki 4">
            <a:extLst>
              <a:ext uri="{FF2B5EF4-FFF2-40B4-BE49-F238E27FC236}">
                <a16:creationId xmlns:a16="http://schemas.microsoft.com/office/drawing/2014/main" id="{4D12D912-D151-4DD5-9C94-BF41D20A4BE2}"/>
              </a:ext>
            </a:extLst>
          </p:cNvPr>
          <p:cNvSpPr>
            <a:spLocks noGrp="1"/>
          </p:cNvSpPr>
          <p:nvPr>
            <p:ph type="ftr" sz="quarter" idx="11"/>
          </p:nvPr>
        </p:nvSpPr>
        <p:spPr/>
        <p:txBody>
          <a:bodyPr/>
          <a:lstStyle/>
          <a:p>
            <a:r>
              <a:rPr lang="fi-FI" dirty="0"/>
              <a:t>Ville Sirén</a:t>
            </a:r>
          </a:p>
        </p:txBody>
      </p:sp>
    </p:spTree>
    <p:extLst>
      <p:ext uri="{BB962C8B-B14F-4D97-AF65-F5344CB8AC3E}">
        <p14:creationId xmlns:p14="http://schemas.microsoft.com/office/powerpoint/2010/main" val="195681210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E1C60D-87FC-4422-A360-F09BD4450144}"/>
              </a:ext>
            </a:extLst>
          </p:cNvPr>
          <p:cNvSpPr>
            <a:spLocks noGrp="1"/>
          </p:cNvSpPr>
          <p:nvPr>
            <p:ph type="title"/>
          </p:nvPr>
        </p:nvSpPr>
        <p:spPr/>
        <p:txBody>
          <a:bodyPr>
            <a:normAutofit fontScale="90000"/>
          </a:bodyPr>
          <a:lstStyle/>
          <a:p>
            <a:r>
              <a:rPr lang="fi-FI" dirty="0"/>
              <a:t>Solve the burr puzzle with your pair 2/2</a:t>
            </a:r>
          </a:p>
        </p:txBody>
      </p:sp>
      <p:sp>
        <p:nvSpPr>
          <p:cNvPr id="3" name="Sisällön paikkamerkki 2">
            <a:extLst>
              <a:ext uri="{FF2B5EF4-FFF2-40B4-BE49-F238E27FC236}">
                <a16:creationId xmlns:a16="http://schemas.microsoft.com/office/drawing/2014/main" id="{24BE611B-50B3-4F07-BE76-47FE605695B2}"/>
              </a:ext>
            </a:extLst>
          </p:cNvPr>
          <p:cNvSpPr>
            <a:spLocks noGrp="1"/>
          </p:cNvSpPr>
          <p:nvPr>
            <p:ph idx="1"/>
          </p:nvPr>
        </p:nvSpPr>
        <p:spPr/>
        <p:txBody>
          <a:bodyPr>
            <a:normAutofit fontScale="70000" lnSpcReduction="20000"/>
          </a:bodyPr>
          <a:lstStyle/>
          <a:p>
            <a:r>
              <a:rPr lang="fi-FI" dirty="0"/>
              <a:t>Test the glasses with your pair</a:t>
            </a:r>
          </a:p>
          <a:p>
            <a:r>
              <a:rPr lang="fi-FI" dirty="0"/>
              <a:t>Change it other way around. Other student now has instructions and the other student burr puzzle</a:t>
            </a:r>
          </a:p>
          <a:p>
            <a:r>
              <a:rPr lang="fi-FI" dirty="0" err="1"/>
              <a:t>Pairs</a:t>
            </a:r>
            <a:r>
              <a:rPr lang="fi-FI" dirty="0"/>
              <a:t> are sitting back to back and cannot see each others. You are only able to use Pointr software and it´s content and features. </a:t>
            </a:r>
          </a:p>
          <a:p>
            <a:r>
              <a:rPr lang="fi-FI" dirty="0"/>
              <a:t>But now the assembler has both hands in use and instructor is seeing what is happening infront of the assembler.</a:t>
            </a:r>
          </a:p>
          <a:p>
            <a:r>
              <a:rPr lang="fi-FI" dirty="0"/>
              <a:t>How long </a:t>
            </a:r>
            <a:r>
              <a:rPr lang="fi-FI" dirty="0" err="1"/>
              <a:t>did</a:t>
            </a:r>
            <a:r>
              <a:rPr lang="fi-FI" dirty="0"/>
              <a:t> it </a:t>
            </a:r>
            <a:r>
              <a:rPr lang="fi-FI" dirty="0" err="1"/>
              <a:t>take</a:t>
            </a:r>
            <a:r>
              <a:rPr lang="fi-FI" dirty="0"/>
              <a:t> now?</a:t>
            </a:r>
          </a:p>
          <a:p>
            <a:r>
              <a:rPr lang="fi-FI" dirty="0"/>
              <a:t>The pair who reduced the most time will win a prize!</a:t>
            </a:r>
          </a:p>
        </p:txBody>
      </p:sp>
      <p:sp>
        <p:nvSpPr>
          <p:cNvPr id="4" name="Päivämäärän paikkamerkki 3">
            <a:extLst>
              <a:ext uri="{FF2B5EF4-FFF2-40B4-BE49-F238E27FC236}">
                <a16:creationId xmlns:a16="http://schemas.microsoft.com/office/drawing/2014/main" id="{28459A66-C648-413A-A548-2487C8FC7526}"/>
              </a:ext>
            </a:extLst>
          </p:cNvPr>
          <p:cNvSpPr>
            <a:spLocks noGrp="1"/>
          </p:cNvSpPr>
          <p:nvPr>
            <p:ph type="dt" sz="half" idx="10"/>
          </p:nvPr>
        </p:nvSpPr>
        <p:spPr/>
        <p:txBody>
          <a:bodyPr/>
          <a:lstStyle/>
          <a:p>
            <a:r>
              <a:rPr lang="fi-FI" dirty="0"/>
              <a:t>5.9.2021</a:t>
            </a:r>
          </a:p>
        </p:txBody>
      </p:sp>
      <p:sp>
        <p:nvSpPr>
          <p:cNvPr id="5" name="Alatunnisteen paikkamerkki 4">
            <a:extLst>
              <a:ext uri="{FF2B5EF4-FFF2-40B4-BE49-F238E27FC236}">
                <a16:creationId xmlns:a16="http://schemas.microsoft.com/office/drawing/2014/main" id="{81D2E7E2-8DB5-4F10-9565-1AE30711600E}"/>
              </a:ext>
            </a:extLst>
          </p:cNvPr>
          <p:cNvSpPr>
            <a:spLocks noGrp="1"/>
          </p:cNvSpPr>
          <p:nvPr>
            <p:ph type="ftr" sz="quarter" idx="11"/>
          </p:nvPr>
        </p:nvSpPr>
        <p:spPr/>
        <p:txBody>
          <a:bodyPr/>
          <a:lstStyle/>
          <a:p>
            <a:r>
              <a:rPr lang="fi-FI" dirty="0"/>
              <a:t>Ville Sirén</a:t>
            </a:r>
          </a:p>
        </p:txBody>
      </p:sp>
    </p:spTree>
    <p:extLst>
      <p:ext uri="{BB962C8B-B14F-4D97-AF65-F5344CB8AC3E}">
        <p14:creationId xmlns:p14="http://schemas.microsoft.com/office/powerpoint/2010/main" val="421589993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C34D25-3806-4A66-8693-0331506AA85D}"/>
              </a:ext>
            </a:extLst>
          </p:cNvPr>
          <p:cNvSpPr>
            <a:spLocks noGrp="1"/>
          </p:cNvSpPr>
          <p:nvPr>
            <p:ph type="title"/>
          </p:nvPr>
        </p:nvSpPr>
        <p:spPr>
          <a:xfrm>
            <a:off x="6971" y="11896"/>
            <a:ext cx="3992786" cy="1232228"/>
          </a:xfrm>
        </p:spPr>
        <p:txBody>
          <a:bodyPr anchor="b">
            <a:normAutofit/>
          </a:bodyPr>
          <a:lstStyle/>
          <a:p>
            <a:r>
              <a:rPr lang="en-US" sz="3000" dirty="0">
                <a:latin typeface="Browallia New"/>
                <a:cs typeface="Browallia New"/>
              </a:rPr>
              <a:t>Setting up your</a:t>
            </a:r>
            <a:r>
              <a:rPr lang="fi-FI" sz="3000" dirty="0">
                <a:latin typeface="Browallia New"/>
                <a:cs typeface="Browallia New"/>
              </a:rPr>
              <a:t> M300XL</a:t>
            </a:r>
          </a:p>
        </p:txBody>
      </p:sp>
      <p:sp>
        <p:nvSpPr>
          <p:cNvPr id="3" name="Sisällön paikkamerkki 2">
            <a:extLst>
              <a:ext uri="{FF2B5EF4-FFF2-40B4-BE49-F238E27FC236}">
                <a16:creationId xmlns:a16="http://schemas.microsoft.com/office/drawing/2014/main" id="{C0C978BA-0EF5-4F75-9B33-EE34D37A24DA}"/>
              </a:ext>
            </a:extLst>
          </p:cNvPr>
          <p:cNvSpPr>
            <a:spLocks noGrp="1"/>
          </p:cNvSpPr>
          <p:nvPr>
            <p:ph idx="1"/>
          </p:nvPr>
        </p:nvSpPr>
        <p:spPr>
          <a:xfrm>
            <a:off x="323528" y="1412776"/>
            <a:ext cx="4521557" cy="5040560"/>
          </a:xfrm>
        </p:spPr>
        <p:txBody>
          <a:bodyPr vert="horz" lIns="68580" tIns="34290" rIns="68580" bIns="34290" rtlCol="0" anchor="t">
            <a:noAutofit/>
          </a:bodyPr>
          <a:lstStyle/>
          <a:p>
            <a:pPr marL="0" indent="0">
              <a:buNone/>
            </a:pPr>
            <a:r>
              <a:rPr lang="en-US" sz="2000" dirty="0">
                <a:latin typeface="inherit"/>
                <a:cs typeface="Calibri" panose="020F0502020204030204"/>
              </a:rPr>
              <a:t>Once you have assembled your M300XL smart glasses you can begin setting up your mobile device by downloading the </a:t>
            </a:r>
            <a:r>
              <a:rPr lang="en-US" sz="2000" noProof="1">
                <a:latin typeface="inherit"/>
                <a:cs typeface="Calibri" panose="020F0502020204030204"/>
              </a:rPr>
              <a:t>Vuzix</a:t>
            </a:r>
            <a:r>
              <a:rPr lang="en-US" sz="2000" dirty="0">
                <a:latin typeface="inherit"/>
                <a:cs typeface="Calibri" panose="020F0502020204030204"/>
              </a:rPr>
              <a:t> Companion app either from Google Play Store or App Store. Once in the app you can connect to the glasses and control the operating system. </a:t>
            </a:r>
            <a:endParaRPr lang="fi-FI" sz="2000" dirty="0">
              <a:latin typeface="inherit"/>
              <a:cs typeface="Browallia New"/>
            </a:endParaRPr>
          </a:p>
          <a:p>
            <a:pPr marL="0" indent="0">
              <a:buNone/>
            </a:pPr>
            <a:r>
              <a:rPr lang="en-US" sz="2000" dirty="0">
                <a:latin typeface="inherit"/>
                <a:cs typeface="Calibri" panose="020F0502020204030204"/>
              </a:rPr>
              <a:t>The next step is to connect the glasses to a </a:t>
            </a:r>
            <a:r>
              <a:rPr lang="en-US" sz="2000" noProof="1">
                <a:latin typeface="inherit"/>
                <a:cs typeface="Calibri" panose="020F0502020204030204"/>
              </a:rPr>
              <a:t>wifi</a:t>
            </a:r>
            <a:r>
              <a:rPr lang="en-US" sz="2000" dirty="0">
                <a:latin typeface="inherit"/>
                <a:cs typeface="Calibri" panose="020F0502020204030204"/>
              </a:rPr>
              <a:t>/data hotspot via the glasses own settings. This step is required to download applications and update the glasses software if necessary. It's also required if you are going to participate in any sort of videocalls.</a:t>
            </a:r>
            <a:endParaRPr lang="en-US" sz="2000" dirty="0">
              <a:latin typeface="inherit"/>
            </a:endParaRPr>
          </a:p>
        </p:txBody>
      </p:sp>
      <p:pic>
        <p:nvPicPr>
          <p:cNvPr id="4" name="Kuva 4" descr="Kuva, joka sisältää kohteen teksti, elektroniikka, näyttökuva&#10;&#10;Kuvaus luotu automaattisesti">
            <a:extLst>
              <a:ext uri="{FF2B5EF4-FFF2-40B4-BE49-F238E27FC236}">
                <a16:creationId xmlns:a16="http://schemas.microsoft.com/office/drawing/2014/main" id="{95101CD9-1325-4559-843C-8164895D90C3}"/>
              </a:ext>
            </a:extLst>
          </p:cNvPr>
          <p:cNvPicPr>
            <a:picLocks noChangeAspect="1"/>
          </p:cNvPicPr>
          <p:nvPr/>
        </p:nvPicPr>
        <p:blipFill rotWithShape="1">
          <a:blip r:embed="rId2"/>
          <a:srcRect t="3965" r="1" b="39974"/>
          <a:stretch/>
        </p:blipFill>
        <p:spPr>
          <a:xfrm>
            <a:off x="5306975" y="1687411"/>
            <a:ext cx="3127898" cy="3507098"/>
          </a:xfrm>
          <a:prstGeom prst="rect">
            <a:avLst/>
          </a:prstGeom>
        </p:spPr>
      </p:pic>
      <p:sp>
        <p:nvSpPr>
          <p:cNvPr id="5" name="Tekstiruutu 4">
            <a:extLst>
              <a:ext uri="{FF2B5EF4-FFF2-40B4-BE49-F238E27FC236}">
                <a16:creationId xmlns:a16="http://schemas.microsoft.com/office/drawing/2014/main" id="{B5ABF3B5-02B8-4D1B-A3E0-8DDA17CBF121}"/>
              </a:ext>
            </a:extLst>
          </p:cNvPr>
          <p:cNvSpPr txBox="1"/>
          <p:nvPr/>
        </p:nvSpPr>
        <p:spPr>
          <a:xfrm>
            <a:off x="6094141" y="5195074"/>
            <a:ext cx="2412845" cy="3924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fi-FI" sz="1050" noProof="1">
                <a:solidFill>
                  <a:schemeClr val="bg1"/>
                </a:solidFill>
                <a:latin typeface="Browallia New"/>
                <a:cs typeface="Calibri"/>
              </a:rPr>
              <a:t>Above is pictured the Vuzix M400 Smart Glasses in the Vuzix Companion app.</a:t>
            </a:r>
          </a:p>
        </p:txBody>
      </p:sp>
    </p:spTree>
    <p:extLst>
      <p:ext uri="{BB962C8B-B14F-4D97-AF65-F5344CB8AC3E}">
        <p14:creationId xmlns:p14="http://schemas.microsoft.com/office/powerpoint/2010/main" val="366079172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65D33E-6468-481B-815F-34ECE99228AD}"/>
              </a:ext>
            </a:extLst>
          </p:cNvPr>
          <p:cNvSpPr>
            <a:spLocks noGrp="1"/>
          </p:cNvSpPr>
          <p:nvPr>
            <p:ph type="title"/>
          </p:nvPr>
        </p:nvSpPr>
        <p:spPr/>
        <p:txBody>
          <a:bodyPr/>
          <a:lstStyle/>
          <a:p>
            <a:r>
              <a:rPr lang="fi-FI" dirty="0">
                <a:solidFill>
                  <a:schemeClr val="accent1"/>
                </a:solidFill>
                <a:hlinkClick r:id="rId2">
                  <a:extLst>
                    <a:ext uri="{A12FA001-AC4F-418D-AE19-62706E023703}">
                      <ahyp:hlinkClr xmlns:ahyp="http://schemas.microsoft.com/office/drawing/2018/hyperlinkcolor" val="tx"/>
                    </a:ext>
                  </a:extLst>
                </a:hlinkClick>
              </a:rPr>
              <a:t>Pointr</a:t>
            </a:r>
            <a:endParaRPr lang="fi-FI" dirty="0">
              <a:solidFill>
                <a:schemeClr val="accent1"/>
              </a:solidFill>
            </a:endParaRPr>
          </a:p>
        </p:txBody>
      </p:sp>
      <p:sp>
        <p:nvSpPr>
          <p:cNvPr id="3" name="Sisällön paikkamerkki 2">
            <a:extLst>
              <a:ext uri="{FF2B5EF4-FFF2-40B4-BE49-F238E27FC236}">
                <a16:creationId xmlns:a16="http://schemas.microsoft.com/office/drawing/2014/main" id="{9D7CC08C-BDEC-4B26-9A1C-24015753196E}"/>
              </a:ext>
            </a:extLst>
          </p:cNvPr>
          <p:cNvSpPr>
            <a:spLocks noGrp="1"/>
          </p:cNvSpPr>
          <p:nvPr>
            <p:ph sz="half" idx="1"/>
          </p:nvPr>
        </p:nvSpPr>
        <p:spPr/>
        <p:txBody>
          <a:bodyPr>
            <a:normAutofit fontScale="92500"/>
          </a:bodyPr>
          <a:lstStyle/>
          <a:p>
            <a:r>
              <a:rPr lang="fi-FI" altLang="fi-FI" dirty="0">
                <a:solidFill>
                  <a:srgbClr val="202124"/>
                </a:solidFill>
                <a:latin typeface="inherit"/>
              </a:rPr>
              <a:t>An application that allows remote communication between different devices</a:t>
            </a:r>
            <a:r>
              <a:rPr lang="fi-FI" altLang="fi-FI" sz="900" dirty="0"/>
              <a:t> </a:t>
            </a:r>
            <a:endParaRPr lang="fi-FI" altLang="fi-FI" sz="2000" dirty="0">
              <a:latin typeface="Arial" panose="020B0604020202020204" pitchFamily="34" charset="0"/>
            </a:endParaRPr>
          </a:p>
          <a:p>
            <a:r>
              <a:rPr lang="fi-FI" altLang="fi-FI" dirty="0">
                <a:solidFill>
                  <a:srgbClr val="202124"/>
                </a:solidFill>
                <a:latin typeface="inherit"/>
              </a:rPr>
              <a:t>Helpful </a:t>
            </a:r>
            <a:r>
              <a:rPr lang="fi-FI" altLang="fi-FI" dirty="0" err="1">
                <a:solidFill>
                  <a:srgbClr val="202124"/>
                </a:solidFill>
                <a:latin typeface="inherit"/>
              </a:rPr>
              <a:t>when</a:t>
            </a:r>
            <a:r>
              <a:rPr lang="fi-FI" altLang="fi-FI" dirty="0">
                <a:solidFill>
                  <a:srgbClr val="202124"/>
                </a:solidFill>
                <a:latin typeface="inherit"/>
              </a:rPr>
              <a:t> a technical problem needs to be </a:t>
            </a:r>
            <a:r>
              <a:rPr lang="fi-FI" altLang="fi-FI" dirty="0" err="1">
                <a:solidFill>
                  <a:srgbClr val="202124"/>
                </a:solidFill>
                <a:latin typeface="inherit"/>
              </a:rPr>
              <a:t>solved</a:t>
            </a:r>
            <a:r>
              <a:rPr lang="fi-FI" altLang="fi-FI" dirty="0">
                <a:solidFill>
                  <a:srgbClr val="202124"/>
                </a:solidFill>
                <a:latin typeface="inherit"/>
              </a:rPr>
              <a:t> quickly  </a:t>
            </a:r>
          </a:p>
          <a:p>
            <a:pPr lvl="1"/>
            <a:r>
              <a:rPr lang="fi-FI" altLang="fi-FI" dirty="0">
                <a:solidFill>
                  <a:srgbClr val="202124"/>
                </a:solidFill>
                <a:latin typeface="inherit"/>
              </a:rPr>
              <a:t>For example on a ship, truck, </a:t>
            </a:r>
            <a:r>
              <a:rPr lang="fi-FI" altLang="fi-FI" dirty="0" err="1">
                <a:solidFill>
                  <a:srgbClr val="202124"/>
                </a:solidFill>
                <a:latin typeface="inherit"/>
              </a:rPr>
              <a:t>during</a:t>
            </a:r>
            <a:r>
              <a:rPr lang="fi-FI" altLang="fi-FI" dirty="0">
                <a:solidFill>
                  <a:srgbClr val="202124"/>
                </a:solidFill>
                <a:latin typeface="inherit"/>
              </a:rPr>
              <a:t> </a:t>
            </a:r>
            <a:r>
              <a:rPr lang="fi-FI" altLang="fi-FI" dirty="0" err="1">
                <a:solidFill>
                  <a:srgbClr val="202124"/>
                </a:solidFill>
                <a:latin typeface="inherit"/>
              </a:rPr>
              <a:t>assembly</a:t>
            </a:r>
            <a:r>
              <a:rPr lang="fi-FI" altLang="fi-FI" dirty="0">
                <a:solidFill>
                  <a:srgbClr val="202124"/>
                </a:solidFill>
                <a:latin typeface="inherit"/>
              </a:rPr>
              <a:t> </a:t>
            </a:r>
            <a:r>
              <a:rPr lang="fi-FI" altLang="fi-FI" dirty="0" err="1">
                <a:solidFill>
                  <a:srgbClr val="202124"/>
                </a:solidFill>
                <a:latin typeface="inherit"/>
              </a:rPr>
              <a:t>work</a:t>
            </a:r>
            <a:r>
              <a:rPr lang="fi-FI" altLang="fi-FI" dirty="0">
                <a:solidFill>
                  <a:srgbClr val="202124"/>
                </a:solidFill>
                <a:latin typeface="inherit"/>
              </a:rPr>
              <a:t> or </a:t>
            </a:r>
            <a:r>
              <a:rPr lang="fi-FI" altLang="fi-FI" dirty="0" err="1">
                <a:solidFill>
                  <a:srgbClr val="202124"/>
                </a:solidFill>
                <a:latin typeface="inherit"/>
              </a:rPr>
              <a:t>maintenance</a:t>
            </a:r>
            <a:endParaRPr lang="fi-FI" altLang="fi-FI" sz="1600" dirty="0">
              <a:latin typeface="Arial" panose="020B0604020202020204" pitchFamily="34" charset="0"/>
            </a:endParaRPr>
          </a:p>
          <a:p>
            <a:endParaRPr lang="fi-FI" dirty="0"/>
          </a:p>
        </p:txBody>
      </p:sp>
      <p:sp>
        <p:nvSpPr>
          <p:cNvPr id="6" name="Sisällön paikkamerkki 5">
            <a:extLst>
              <a:ext uri="{FF2B5EF4-FFF2-40B4-BE49-F238E27FC236}">
                <a16:creationId xmlns:a16="http://schemas.microsoft.com/office/drawing/2014/main" id="{E416F85E-1159-4255-B9D3-0C8C0212E1DA}"/>
              </a:ext>
            </a:extLst>
          </p:cNvPr>
          <p:cNvSpPr>
            <a:spLocks noGrp="1"/>
          </p:cNvSpPr>
          <p:nvPr>
            <p:ph sz="half" idx="2"/>
          </p:nvPr>
        </p:nvSpPr>
        <p:spPr/>
        <p:txBody>
          <a:bodyPr>
            <a:normAutofit fontScale="92500"/>
          </a:bodyPr>
          <a:lstStyle/>
          <a:p>
            <a:r>
              <a:rPr lang="fi-FI" dirty="0"/>
              <a:t>Computer – phone connection</a:t>
            </a:r>
          </a:p>
          <a:p>
            <a:r>
              <a:rPr lang="fi-FI" dirty="0"/>
              <a:t>Computer – smart glasses connection</a:t>
            </a:r>
          </a:p>
          <a:p>
            <a:r>
              <a:rPr lang="fi-FI" dirty="0"/>
              <a:t>Smartphone – phone connection</a:t>
            </a:r>
          </a:p>
          <a:p>
            <a:r>
              <a:rPr lang="fi-FI" dirty="0"/>
              <a:t>Smartphone –  smart glasses connection</a:t>
            </a:r>
          </a:p>
          <a:p>
            <a:endParaRPr lang="fi-FI" dirty="0"/>
          </a:p>
        </p:txBody>
      </p:sp>
      <p:sp>
        <p:nvSpPr>
          <p:cNvPr id="4" name="Päivämäärän paikkamerkki 3">
            <a:extLst>
              <a:ext uri="{FF2B5EF4-FFF2-40B4-BE49-F238E27FC236}">
                <a16:creationId xmlns:a16="http://schemas.microsoft.com/office/drawing/2014/main" id="{EC5ABDAC-A655-4044-A6E8-B377562CC6D5}"/>
              </a:ext>
            </a:extLst>
          </p:cNvPr>
          <p:cNvSpPr>
            <a:spLocks noGrp="1"/>
          </p:cNvSpPr>
          <p:nvPr>
            <p:ph type="dt" sz="half" idx="10"/>
          </p:nvPr>
        </p:nvSpPr>
        <p:spPr/>
        <p:txBody>
          <a:bodyPr/>
          <a:lstStyle/>
          <a:p>
            <a:r>
              <a:rPr lang="fi-FI" dirty="0"/>
              <a:t>5.9.2021</a:t>
            </a:r>
          </a:p>
        </p:txBody>
      </p:sp>
      <p:sp>
        <p:nvSpPr>
          <p:cNvPr id="5" name="Alatunnisteen paikkamerkki 4">
            <a:extLst>
              <a:ext uri="{FF2B5EF4-FFF2-40B4-BE49-F238E27FC236}">
                <a16:creationId xmlns:a16="http://schemas.microsoft.com/office/drawing/2014/main" id="{501CCD11-6F75-4B19-942C-A484F9D91249}"/>
              </a:ext>
            </a:extLst>
          </p:cNvPr>
          <p:cNvSpPr>
            <a:spLocks noGrp="1"/>
          </p:cNvSpPr>
          <p:nvPr>
            <p:ph type="ftr" sz="quarter" idx="11"/>
          </p:nvPr>
        </p:nvSpPr>
        <p:spPr/>
        <p:txBody>
          <a:bodyPr/>
          <a:lstStyle/>
          <a:p>
            <a:r>
              <a:rPr lang="fi-FI" dirty="0"/>
              <a:t>Ville Sirén</a:t>
            </a:r>
          </a:p>
        </p:txBody>
      </p:sp>
      <p:sp>
        <p:nvSpPr>
          <p:cNvPr id="7" name="Rectangle 1">
            <a:extLst>
              <a:ext uri="{FF2B5EF4-FFF2-40B4-BE49-F238E27FC236}">
                <a16:creationId xmlns:a16="http://schemas.microsoft.com/office/drawing/2014/main" id="{78880386-0D55-42E1-8F31-2B183E5D9A2F}"/>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8" name="Rectangle 2">
            <a:extLst>
              <a:ext uri="{FF2B5EF4-FFF2-40B4-BE49-F238E27FC236}">
                <a16:creationId xmlns:a16="http://schemas.microsoft.com/office/drawing/2014/main" id="{448C5371-9352-4602-A160-16CCA21ACB01}"/>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6122189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243B05-ACD8-4D7D-ABDF-14DE23D03CFC}"/>
              </a:ext>
            </a:extLst>
          </p:cNvPr>
          <p:cNvSpPr>
            <a:spLocks noGrp="1"/>
          </p:cNvSpPr>
          <p:nvPr>
            <p:ph type="title"/>
          </p:nvPr>
        </p:nvSpPr>
        <p:spPr/>
        <p:txBody>
          <a:bodyPr/>
          <a:lstStyle/>
          <a:p>
            <a:r>
              <a:rPr lang="fi-FI" dirty="0"/>
              <a:t>Pointr</a:t>
            </a:r>
          </a:p>
        </p:txBody>
      </p:sp>
      <p:sp>
        <p:nvSpPr>
          <p:cNvPr id="3" name="Sisällön paikkamerkki 2">
            <a:extLst>
              <a:ext uri="{FF2B5EF4-FFF2-40B4-BE49-F238E27FC236}">
                <a16:creationId xmlns:a16="http://schemas.microsoft.com/office/drawing/2014/main" id="{C10937D2-9C82-4CDC-B2EF-08B0C4DBF343}"/>
              </a:ext>
            </a:extLst>
          </p:cNvPr>
          <p:cNvSpPr>
            <a:spLocks noGrp="1"/>
          </p:cNvSpPr>
          <p:nvPr>
            <p:ph sz="half" idx="1"/>
          </p:nvPr>
        </p:nvSpPr>
        <p:spPr>
          <a:xfrm>
            <a:off x="457200" y="2312736"/>
            <a:ext cx="4038600" cy="4043613"/>
          </a:xfrm>
        </p:spPr>
        <p:txBody>
          <a:bodyPr>
            <a:normAutofit lnSpcReduction="10000"/>
          </a:bodyPr>
          <a:lstStyle/>
          <a:p>
            <a:r>
              <a:rPr lang="en-US" sz="3000" dirty="0"/>
              <a:t>Where you could use Pointr: </a:t>
            </a:r>
          </a:p>
          <a:p>
            <a:pPr lvl="1">
              <a:buFont typeface="Arial" panose="020B0604020202020204" pitchFamily="34" charset="0"/>
              <a:buChar char="•"/>
            </a:pPr>
            <a:r>
              <a:rPr lang="fi-FI" altLang="fi-FI" sz="2600" dirty="0">
                <a:solidFill>
                  <a:srgbClr val="202124"/>
                </a:solidFill>
                <a:latin typeface="inherit"/>
              </a:rPr>
              <a:t>Remote help</a:t>
            </a:r>
            <a:endParaRPr lang="en-US" altLang="fi-FI" sz="2200" dirty="0">
              <a:solidFill>
                <a:srgbClr val="202124"/>
              </a:solidFill>
              <a:latin typeface="inherit"/>
            </a:endParaRPr>
          </a:p>
          <a:p>
            <a:pPr marL="457200" lvl="1" indent="0">
              <a:buNone/>
            </a:pPr>
            <a:r>
              <a:rPr lang="en-US" sz="2000" dirty="0">
                <a:solidFill>
                  <a:srgbClr val="202124"/>
                </a:solidFill>
                <a:latin typeface="inherit"/>
              </a:rPr>
              <a:t>	</a:t>
            </a:r>
            <a:r>
              <a:rPr lang="en-US" sz="2200" dirty="0">
                <a:solidFill>
                  <a:srgbClr val="202124"/>
                </a:solidFill>
                <a:latin typeface="inherit"/>
              </a:rPr>
              <a:t>- </a:t>
            </a:r>
            <a:r>
              <a:rPr lang="en-US" sz="2200" dirty="0">
                <a:latin typeface="inherit"/>
              </a:rPr>
              <a:t>With maintenance and 	assembly work</a:t>
            </a:r>
            <a:endParaRPr lang="fi-FI" altLang="fi-FI" sz="2200" dirty="0">
              <a:latin typeface="inherit"/>
              <a:cs typeface="Arial" panose="020B0604020202020204" pitchFamily="34" charset="0"/>
            </a:endParaRPr>
          </a:p>
          <a:p>
            <a:pPr lvl="1">
              <a:buFont typeface="Arial" panose="020B0604020202020204" pitchFamily="34" charset="0"/>
              <a:buChar char="•"/>
            </a:pPr>
            <a:r>
              <a:rPr lang="en-US" sz="2600" dirty="0"/>
              <a:t>Remote teaching</a:t>
            </a:r>
          </a:p>
          <a:p>
            <a:pPr lvl="1">
              <a:buFont typeface="Arial" panose="020B0604020202020204" pitchFamily="34" charset="0"/>
              <a:buChar char="•"/>
            </a:pPr>
            <a:r>
              <a:rPr lang="en-US" sz="2600" dirty="0"/>
              <a:t>Remote sales</a:t>
            </a:r>
          </a:p>
          <a:p>
            <a:pPr marL="457200" lvl="1" indent="0">
              <a:buNone/>
            </a:pPr>
            <a:r>
              <a:rPr lang="en-US" sz="2600" dirty="0"/>
              <a:t>	</a:t>
            </a:r>
            <a:r>
              <a:rPr lang="en-US" sz="2200" dirty="0">
                <a:latin typeface="inherit"/>
              </a:rPr>
              <a:t>- Customer gets first hand 	experience with a 	product/service</a:t>
            </a:r>
            <a:endParaRPr lang="fi-FI" sz="2100" dirty="0">
              <a:latin typeface="inherit"/>
            </a:endParaRPr>
          </a:p>
        </p:txBody>
      </p:sp>
      <p:sp>
        <p:nvSpPr>
          <p:cNvPr id="4" name="Sisällön paikkamerkki 3">
            <a:extLst>
              <a:ext uri="{FF2B5EF4-FFF2-40B4-BE49-F238E27FC236}">
                <a16:creationId xmlns:a16="http://schemas.microsoft.com/office/drawing/2014/main" id="{E42C2FC6-C952-4767-B421-E0AE7EDE7A25}"/>
              </a:ext>
            </a:extLst>
          </p:cNvPr>
          <p:cNvSpPr>
            <a:spLocks noGrp="1"/>
          </p:cNvSpPr>
          <p:nvPr>
            <p:ph sz="half" idx="2"/>
          </p:nvPr>
        </p:nvSpPr>
        <p:spPr/>
        <p:txBody>
          <a:bodyPr>
            <a:normAutofit lnSpcReduction="10000"/>
          </a:bodyPr>
          <a:lstStyle/>
          <a:p>
            <a:r>
              <a:rPr lang="en-US" dirty="0"/>
              <a:t>What you can do in Pointr:</a:t>
            </a:r>
          </a:p>
          <a:p>
            <a:pPr lvl="1">
              <a:buFont typeface="Arial" panose="020B0604020202020204" pitchFamily="34" charset="0"/>
              <a:buChar char="•"/>
            </a:pPr>
            <a:r>
              <a:rPr lang="en-US" sz="2500" dirty="0"/>
              <a:t>AR-markings </a:t>
            </a:r>
          </a:p>
          <a:p>
            <a:pPr lvl="1">
              <a:buFont typeface="Arial" panose="020B0604020202020204" pitchFamily="34" charset="0"/>
              <a:buChar char="•"/>
            </a:pPr>
            <a:r>
              <a:rPr lang="en-US" sz="2500" dirty="0"/>
              <a:t>Group call (max 5 participants)</a:t>
            </a:r>
          </a:p>
          <a:p>
            <a:pPr lvl="1">
              <a:buFont typeface="Arial" panose="020B0604020202020204" pitchFamily="34" charset="0"/>
              <a:buChar char="•"/>
            </a:pPr>
            <a:r>
              <a:rPr lang="en-US" sz="2500" dirty="0"/>
              <a:t>Help remotely / teach</a:t>
            </a:r>
          </a:p>
          <a:p>
            <a:pPr lvl="1">
              <a:buFont typeface="Arial" panose="020B0604020202020204" pitchFamily="34" charset="0"/>
              <a:buChar char="•"/>
            </a:pPr>
            <a:r>
              <a:rPr lang="en-US" sz="2500" dirty="0"/>
              <a:t>Display photos, videos and notes.</a:t>
            </a:r>
            <a:endParaRPr lang="fi-FI" sz="2500" dirty="0"/>
          </a:p>
        </p:txBody>
      </p:sp>
      <p:sp>
        <p:nvSpPr>
          <p:cNvPr id="5" name="Päivämäärän paikkamerkki 4">
            <a:extLst>
              <a:ext uri="{FF2B5EF4-FFF2-40B4-BE49-F238E27FC236}">
                <a16:creationId xmlns:a16="http://schemas.microsoft.com/office/drawing/2014/main" id="{27F6F015-1369-4A03-B469-F50EB659CF11}"/>
              </a:ext>
            </a:extLst>
          </p:cNvPr>
          <p:cNvSpPr>
            <a:spLocks noGrp="1"/>
          </p:cNvSpPr>
          <p:nvPr>
            <p:ph type="dt" sz="half" idx="10"/>
          </p:nvPr>
        </p:nvSpPr>
        <p:spPr/>
        <p:txBody>
          <a:bodyPr/>
          <a:lstStyle/>
          <a:p>
            <a:r>
              <a:rPr lang="fi-FI" dirty="0"/>
              <a:t>5.9.2021</a:t>
            </a:r>
          </a:p>
        </p:txBody>
      </p:sp>
      <p:sp>
        <p:nvSpPr>
          <p:cNvPr id="6" name="Alatunnisteen paikkamerkki 5">
            <a:extLst>
              <a:ext uri="{FF2B5EF4-FFF2-40B4-BE49-F238E27FC236}">
                <a16:creationId xmlns:a16="http://schemas.microsoft.com/office/drawing/2014/main" id="{2E7D28AF-CAC8-48E7-BC4A-A44E2DF63A0C}"/>
              </a:ext>
            </a:extLst>
          </p:cNvPr>
          <p:cNvSpPr>
            <a:spLocks noGrp="1"/>
          </p:cNvSpPr>
          <p:nvPr>
            <p:ph type="ftr" sz="quarter" idx="11"/>
          </p:nvPr>
        </p:nvSpPr>
        <p:spPr/>
        <p:txBody>
          <a:bodyPr/>
          <a:lstStyle/>
          <a:p>
            <a:r>
              <a:rPr lang="fi-FI" dirty="0"/>
              <a:t>Ville Sirén</a:t>
            </a:r>
          </a:p>
        </p:txBody>
      </p:sp>
      <p:sp>
        <p:nvSpPr>
          <p:cNvPr id="7" name="Rectangle 1">
            <a:extLst>
              <a:ext uri="{FF2B5EF4-FFF2-40B4-BE49-F238E27FC236}">
                <a16:creationId xmlns:a16="http://schemas.microsoft.com/office/drawing/2014/main" id="{3EFB7C86-A82C-44FE-9B9C-F75744AFFDB8}"/>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8" name="Rectangle 2">
            <a:extLst>
              <a:ext uri="{FF2B5EF4-FFF2-40B4-BE49-F238E27FC236}">
                <a16:creationId xmlns:a16="http://schemas.microsoft.com/office/drawing/2014/main" id="{544F36E5-5C46-4BD5-800B-EAB3B06BA718}"/>
              </a:ext>
            </a:extLst>
          </p:cNvPr>
          <p:cNvSpPr>
            <a:spLocks noChangeArrowheads="1"/>
          </p:cNvSpPr>
          <p:nvPr/>
        </p:nvSpPr>
        <p:spPr bwMode="auto">
          <a:xfrm>
            <a:off x="0" y="28545"/>
            <a:ext cx="65" cy="40011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i-FI" altLang="fi-FI" sz="8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b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692988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8FAFF0DE-139B-41D7-899C-9D9D8BEF40BC}"/>
              </a:ext>
            </a:extLst>
          </p:cNvPr>
          <p:cNvSpPr>
            <a:spLocks noGrp="1"/>
          </p:cNvSpPr>
          <p:nvPr>
            <p:ph type="title"/>
          </p:nvPr>
        </p:nvSpPr>
        <p:spPr/>
        <p:txBody>
          <a:bodyPr/>
          <a:lstStyle/>
          <a:p>
            <a:r>
              <a:rPr lang="fi-FI" dirty="0"/>
              <a:t>In </a:t>
            </a:r>
            <a:r>
              <a:rPr lang="fi-FI" dirty="0" err="1"/>
              <a:t>practice</a:t>
            </a:r>
            <a:endParaRPr lang="fi-FI" dirty="0"/>
          </a:p>
        </p:txBody>
      </p:sp>
      <p:sp>
        <p:nvSpPr>
          <p:cNvPr id="5" name="Päivämäärän paikkamerkki 4">
            <a:extLst>
              <a:ext uri="{FF2B5EF4-FFF2-40B4-BE49-F238E27FC236}">
                <a16:creationId xmlns:a16="http://schemas.microsoft.com/office/drawing/2014/main" id="{209BF504-370E-4A51-BE00-02F24B9034FE}"/>
              </a:ext>
            </a:extLst>
          </p:cNvPr>
          <p:cNvSpPr>
            <a:spLocks noGrp="1"/>
          </p:cNvSpPr>
          <p:nvPr>
            <p:ph type="dt" sz="half" idx="10"/>
          </p:nvPr>
        </p:nvSpPr>
        <p:spPr/>
        <p:txBody>
          <a:bodyPr/>
          <a:lstStyle/>
          <a:p>
            <a:r>
              <a:rPr lang="fi-FI" dirty="0"/>
              <a:t>5.9.2021</a:t>
            </a:r>
          </a:p>
        </p:txBody>
      </p:sp>
      <p:sp>
        <p:nvSpPr>
          <p:cNvPr id="6" name="Alatunnisteen paikkamerkki 5">
            <a:extLst>
              <a:ext uri="{FF2B5EF4-FFF2-40B4-BE49-F238E27FC236}">
                <a16:creationId xmlns:a16="http://schemas.microsoft.com/office/drawing/2014/main" id="{F42C484D-FF70-4391-B50B-0B89838D7751}"/>
              </a:ext>
            </a:extLst>
          </p:cNvPr>
          <p:cNvSpPr>
            <a:spLocks noGrp="1"/>
          </p:cNvSpPr>
          <p:nvPr>
            <p:ph type="ftr" sz="quarter" idx="11"/>
          </p:nvPr>
        </p:nvSpPr>
        <p:spPr/>
        <p:txBody>
          <a:bodyPr/>
          <a:lstStyle/>
          <a:p>
            <a:r>
              <a:rPr lang="fi-FI" dirty="0"/>
              <a:t>Ville Sirén</a:t>
            </a:r>
          </a:p>
        </p:txBody>
      </p:sp>
      <p:pic>
        <p:nvPicPr>
          <p:cNvPr id="1026" name="Picture 2" descr="Adwatec Remote FAT and Commissioning – Adwatec">
            <a:extLst>
              <a:ext uri="{FF2B5EF4-FFF2-40B4-BE49-F238E27FC236}">
                <a16:creationId xmlns:a16="http://schemas.microsoft.com/office/drawing/2014/main" id="{22361642-AD83-49FB-B4A0-D7F1C03701B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2054" y="2357508"/>
            <a:ext cx="8636492" cy="4500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70256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88B57B-97AF-4289-A979-6DCF4BDF2A45}"/>
              </a:ext>
            </a:extLst>
          </p:cNvPr>
          <p:cNvSpPr>
            <a:spLocks noGrp="1"/>
          </p:cNvSpPr>
          <p:nvPr>
            <p:ph type="title"/>
          </p:nvPr>
        </p:nvSpPr>
        <p:spPr/>
        <p:txBody>
          <a:bodyPr/>
          <a:lstStyle/>
          <a:p>
            <a:r>
              <a:rPr lang="fi-FI" dirty="0"/>
              <a:t>Vuzix M300XL</a:t>
            </a:r>
          </a:p>
        </p:txBody>
      </p:sp>
      <p:sp>
        <p:nvSpPr>
          <p:cNvPr id="4" name="Päivämäärän paikkamerkki 3">
            <a:extLst>
              <a:ext uri="{FF2B5EF4-FFF2-40B4-BE49-F238E27FC236}">
                <a16:creationId xmlns:a16="http://schemas.microsoft.com/office/drawing/2014/main" id="{E571352C-D64D-4A20-AD96-E02766F3D1BE}"/>
              </a:ext>
            </a:extLst>
          </p:cNvPr>
          <p:cNvSpPr>
            <a:spLocks noGrp="1"/>
          </p:cNvSpPr>
          <p:nvPr>
            <p:ph type="dt" sz="half" idx="10"/>
          </p:nvPr>
        </p:nvSpPr>
        <p:spPr/>
        <p:txBody>
          <a:bodyPr/>
          <a:lstStyle/>
          <a:p>
            <a:r>
              <a:rPr lang="fi-FI" dirty="0"/>
              <a:t>5.9.2021</a:t>
            </a:r>
          </a:p>
        </p:txBody>
      </p:sp>
      <p:sp>
        <p:nvSpPr>
          <p:cNvPr id="5" name="Alatunnisteen paikkamerkki 4">
            <a:extLst>
              <a:ext uri="{FF2B5EF4-FFF2-40B4-BE49-F238E27FC236}">
                <a16:creationId xmlns:a16="http://schemas.microsoft.com/office/drawing/2014/main" id="{7C4400E6-762A-4899-8F50-CB9BD920549A}"/>
              </a:ext>
            </a:extLst>
          </p:cNvPr>
          <p:cNvSpPr>
            <a:spLocks noGrp="1"/>
          </p:cNvSpPr>
          <p:nvPr>
            <p:ph type="ftr" sz="quarter" idx="11"/>
          </p:nvPr>
        </p:nvSpPr>
        <p:spPr/>
        <p:txBody>
          <a:bodyPr/>
          <a:lstStyle/>
          <a:p>
            <a:r>
              <a:rPr lang="fi-FI" dirty="0"/>
              <a:t>Ville Sirén</a:t>
            </a:r>
          </a:p>
        </p:txBody>
      </p:sp>
      <p:pic>
        <p:nvPicPr>
          <p:cNvPr id="6" name="Sisällön paikkamerkki 5">
            <a:extLst>
              <a:ext uri="{FF2B5EF4-FFF2-40B4-BE49-F238E27FC236}">
                <a16:creationId xmlns:a16="http://schemas.microsoft.com/office/drawing/2014/main" id="{DCEFC41C-40EE-4112-BFDD-6E5F635F233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5297" y="2687638"/>
            <a:ext cx="6853405" cy="3438525"/>
          </a:xfrm>
          <a:prstGeom prst="rect">
            <a:avLst/>
          </a:prstGeom>
        </p:spPr>
      </p:pic>
    </p:spTree>
    <p:extLst>
      <p:ext uri="{BB962C8B-B14F-4D97-AF65-F5344CB8AC3E}">
        <p14:creationId xmlns:p14="http://schemas.microsoft.com/office/powerpoint/2010/main" val="96172614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2C4487-75D2-4A8F-A998-C99306D3DF64}"/>
              </a:ext>
            </a:extLst>
          </p:cNvPr>
          <p:cNvSpPr>
            <a:spLocks noGrp="1"/>
          </p:cNvSpPr>
          <p:nvPr>
            <p:ph type="title"/>
          </p:nvPr>
        </p:nvSpPr>
        <p:spPr/>
        <p:txBody>
          <a:bodyPr/>
          <a:lstStyle/>
          <a:p>
            <a:r>
              <a:rPr lang="fi-FI" dirty="0"/>
              <a:t>What, where and how?</a:t>
            </a:r>
          </a:p>
        </p:txBody>
      </p:sp>
      <p:sp>
        <p:nvSpPr>
          <p:cNvPr id="3" name="Sisällön paikkamerkki 2">
            <a:extLst>
              <a:ext uri="{FF2B5EF4-FFF2-40B4-BE49-F238E27FC236}">
                <a16:creationId xmlns:a16="http://schemas.microsoft.com/office/drawing/2014/main" id="{D7C2041A-6895-4A5F-A430-C745BA3881B6}"/>
              </a:ext>
            </a:extLst>
          </p:cNvPr>
          <p:cNvSpPr>
            <a:spLocks noGrp="1"/>
          </p:cNvSpPr>
          <p:nvPr>
            <p:ph idx="1"/>
          </p:nvPr>
        </p:nvSpPr>
        <p:spPr>
          <a:xfrm>
            <a:off x="457200" y="2687052"/>
            <a:ext cx="8229600" cy="3622267"/>
          </a:xfrm>
        </p:spPr>
        <p:txBody>
          <a:bodyPr>
            <a:normAutofit fontScale="55000" lnSpcReduction="20000"/>
          </a:bodyPr>
          <a:lstStyle/>
          <a:p>
            <a:r>
              <a:rPr lang="fi-FI" altLang="fi-FI" sz="4000" dirty="0">
                <a:solidFill>
                  <a:srgbClr val="202124"/>
                </a:solidFill>
                <a:latin typeface="inherit"/>
                <a:cs typeface="Arial" panose="020B0604020202020204" pitchFamily="34" charset="0"/>
              </a:rPr>
              <a:t>Vuzix M300XL smart glasses provide a hands-free platform for digital information processing and collaboration</a:t>
            </a:r>
            <a:endParaRPr lang="fi-FI" altLang="fi-FI" sz="4000" dirty="0">
              <a:solidFill>
                <a:srgbClr val="202124"/>
              </a:solidFill>
              <a:latin typeface="Arial" panose="020B0604020202020204" pitchFamily="34" charset="0"/>
              <a:cs typeface="Arial" panose="020B0604020202020204" pitchFamily="34" charset="0"/>
            </a:endParaRPr>
          </a:p>
          <a:p>
            <a:endParaRPr lang="fi-FI" dirty="0"/>
          </a:p>
          <a:p>
            <a:r>
              <a:rPr lang="fi-FI" altLang="fi-FI" sz="4000" dirty="0">
                <a:solidFill>
                  <a:srgbClr val="202124"/>
                </a:solidFill>
                <a:latin typeface="inherit"/>
              </a:rPr>
              <a:t>Develop existing workflow processes and open up new opportunities in industry, medicine, retail, </a:t>
            </a:r>
            <a:r>
              <a:rPr lang="fi-FI" altLang="fi-FI" sz="4000" dirty="0" err="1">
                <a:solidFill>
                  <a:srgbClr val="202124"/>
                </a:solidFill>
                <a:latin typeface="inherit"/>
              </a:rPr>
              <a:t>logistics</a:t>
            </a:r>
            <a:r>
              <a:rPr lang="fi-FI" altLang="fi-FI" sz="4000" dirty="0">
                <a:solidFill>
                  <a:srgbClr val="202124"/>
                </a:solidFill>
                <a:latin typeface="inherit"/>
              </a:rPr>
              <a:t>, remote management and other areas of your business</a:t>
            </a:r>
            <a:r>
              <a:rPr lang="fi-FI" altLang="fi-FI" sz="4000" dirty="0"/>
              <a:t> </a:t>
            </a:r>
          </a:p>
          <a:p>
            <a:endParaRPr lang="fi-FI" dirty="0"/>
          </a:p>
          <a:p>
            <a:r>
              <a:rPr lang="fi-FI" altLang="fi-FI" sz="4000" dirty="0">
                <a:solidFill>
                  <a:srgbClr val="202124"/>
                </a:solidFill>
                <a:latin typeface="inherit"/>
              </a:rPr>
              <a:t>The Vuzix M300XL Smart Glasses is an ergonomically designed and rugged Android-based wearable computer</a:t>
            </a:r>
            <a:r>
              <a:rPr lang="fi-FI" altLang="fi-FI" sz="4000" dirty="0"/>
              <a:t> </a:t>
            </a:r>
          </a:p>
          <a:p>
            <a:pPr marL="0" indent="0">
              <a:buNone/>
            </a:pPr>
            <a:endParaRPr lang="fi-FI" altLang="fi-FI" sz="2400" dirty="0">
              <a:latin typeface="Arial" panose="020B0604020202020204" pitchFamily="34" charset="0"/>
            </a:endParaRPr>
          </a:p>
          <a:p>
            <a:r>
              <a:rPr lang="fi-FI" altLang="fi-FI" sz="4000" dirty="0">
                <a:solidFill>
                  <a:srgbClr val="202124"/>
                </a:solidFill>
                <a:latin typeface="inherit"/>
              </a:rPr>
              <a:t>They have an improved the display, processor, storage capacity and wireless connectivity.</a:t>
            </a:r>
            <a:endParaRPr lang="fi-FI" altLang="fi-FI" sz="4000" dirty="0">
              <a:latin typeface="Arial" panose="020B0604020202020204" pitchFamily="34" charset="0"/>
            </a:endParaRPr>
          </a:p>
        </p:txBody>
      </p:sp>
      <p:sp>
        <p:nvSpPr>
          <p:cNvPr id="4" name="Päivämäärän paikkamerkki 3">
            <a:extLst>
              <a:ext uri="{FF2B5EF4-FFF2-40B4-BE49-F238E27FC236}">
                <a16:creationId xmlns:a16="http://schemas.microsoft.com/office/drawing/2014/main" id="{39053282-455E-4F1C-8197-68903B7BFEF5}"/>
              </a:ext>
            </a:extLst>
          </p:cNvPr>
          <p:cNvSpPr>
            <a:spLocks noGrp="1"/>
          </p:cNvSpPr>
          <p:nvPr>
            <p:ph type="dt" sz="half" idx="10"/>
          </p:nvPr>
        </p:nvSpPr>
        <p:spPr/>
        <p:txBody>
          <a:bodyPr/>
          <a:lstStyle/>
          <a:p>
            <a:r>
              <a:rPr lang="fi-FI" dirty="0"/>
              <a:t>5.9.2021</a:t>
            </a:r>
          </a:p>
        </p:txBody>
      </p:sp>
      <p:sp>
        <p:nvSpPr>
          <p:cNvPr id="5" name="Alatunnisteen paikkamerkki 4">
            <a:extLst>
              <a:ext uri="{FF2B5EF4-FFF2-40B4-BE49-F238E27FC236}">
                <a16:creationId xmlns:a16="http://schemas.microsoft.com/office/drawing/2014/main" id="{FD119064-A112-4A8F-AF91-6EC019CE03FD}"/>
              </a:ext>
            </a:extLst>
          </p:cNvPr>
          <p:cNvSpPr>
            <a:spLocks noGrp="1"/>
          </p:cNvSpPr>
          <p:nvPr>
            <p:ph type="ftr" sz="quarter" idx="11"/>
          </p:nvPr>
        </p:nvSpPr>
        <p:spPr/>
        <p:txBody>
          <a:bodyPr/>
          <a:lstStyle/>
          <a:p>
            <a:r>
              <a:rPr lang="fi-FI" dirty="0"/>
              <a:t>Ville Sirén</a:t>
            </a:r>
          </a:p>
        </p:txBody>
      </p:sp>
      <p:sp>
        <p:nvSpPr>
          <p:cNvPr id="8" name="Rectangle 3">
            <a:extLst>
              <a:ext uri="{FF2B5EF4-FFF2-40B4-BE49-F238E27FC236}">
                <a16:creationId xmlns:a16="http://schemas.microsoft.com/office/drawing/2014/main" id="{BF9D80D6-4696-4493-97E3-F01BC436B11A}"/>
              </a:ext>
            </a:extLst>
          </p:cNvPr>
          <p:cNvSpPr>
            <a:spLocks noChangeArrowheads="1"/>
          </p:cNvSpPr>
          <p:nvPr/>
        </p:nvSpPr>
        <p:spPr bwMode="auto">
          <a:xfrm>
            <a:off x="0" y="28545"/>
            <a:ext cx="65" cy="40011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i-FI" altLang="fi-FI" sz="8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b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67BFD473-02C5-4D3F-8653-CE83869A12BE}"/>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10" name="Rectangle 5">
            <a:extLst>
              <a:ext uri="{FF2B5EF4-FFF2-40B4-BE49-F238E27FC236}">
                <a16:creationId xmlns:a16="http://schemas.microsoft.com/office/drawing/2014/main" id="{0661AA07-3C51-47F0-84D7-9C1607FC2310}"/>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11" name="Rectangle 6">
            <a:extLst>
              <a:ext uri="{FF2B5EF4-FFF2-40B4-BE49-F238E27FC236}">
                <a16:creationId xmlns:a16="http://schemas.microsoft.com/office/drawing/2014/main" id="{E80983DC-18DD-427B-B3A6-8FDD7CAC82B4}"/>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1483642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2C4487-75D2-4A8F-A998-C99306D3DF64}"/>
              </a:ext>
            </a:extLst>
          </p:cNvPr>
          <p:cNvSpPr>
            <a:spLocks noGrp="1"/>
          </p:cNvSpPr>
          <p:nvPr>
            <p:ph type="title"/>
          </p:nvPr>
        </p:nvSpPr>
        <p:spPr/>
        <p:txBody>
          <a:bodyPr/>
          <a:lstStyle/>
          <a:p>
            <a:r>
              <a:rPr lang="fi-FI" dirty="0"/>
              <a:t>What, where and how?</a:t>
            </a:r>
          </a:p>
        </p:txBody>
      </p:sp>
      <p:sp>
        <p:nvSpPr>
          <p:cNvPr id="3" name="Sisällön paikkamerkki 2">
            <a:extLst>
              <a:ext uri="{FF2B5EF4-FFF2-40B4-BE49-F238E27FC236}">
                <a16:creationId xmlns:a16="http://schemas.microsoft.com/office/drawing/2014/main" id="{D7C2041A-6895-4A5F-A430-C745BA3881B6}"/>
              </a:ext>
            </a:extLst>
          </p:cNvPr>
          <p:cNvSpPr>
            <a:spLocks noGrp="1"/>
          </p:cNvSpPr>
          <p:nvPr>
            <p:ph idx="1"/>
          </p:nvPr>
        </p:nvSpPr>
        <p:spPr>
          <a:xfrm>
            <a:off x="457200" y="2420888"/>
            <a:ext cx="8229600" cy="3816424"/>
          </a:xfrm>
        </p:spPr>
        <p:txBody>
          <a:bodyPr>
            <a:normAutofit fontScale="47500" lnSpcReduction="20000"/>
          </a:bodyPr>
          <a:lstStyle/>
          <a:p>
            <a:r>
              <a:rPr lang="fi-FI" altLang="fi-FI" sz="4000" dirty="0">
                <a:solidFill>
                  <a:srgbClr val="202124"/>
                </a:solidFill>
                <a:latin typeface="inherit"/>
              </a:rPr>
              <a:t>Pre-installed applications can be used to track scheduled events, manage your calendar, connect your phone, etc. The HD camera </a:t>
            </a:r>
            <a:r>
              <a:rPr lang="fi-FI" altLang="fi-FI" sz="4000" dirty="0" err="1">
                <a:solidFill>
                  <a:srgbClr val="202124"/>
                </a:solidFill>
                <a:latin typeface="inherit"/>
              </a:rPr>
              <a:t>captures</a:t>
            </a:r>
            <a:r>
              <a:rPr lang="fi-FI" altLang="fi-FI" sz="4000" dirty="0">
                <a:solidFill>
                  <a:srgbClr val="202124"/>
                </a:solidFill>
                <a:latin typeface="inherit"/>
              </a:rPr>
              <a:t> images, </a:t>
            </a:r>
            <a:r>
              <a:rPr lang="fi-FI" altLang="fi-FI" sz="4000" dirty="0" err="1">
                <a:solidFill>
                  <a:srgbClr val="202124"/>
                </a:solidFill>
                <a:latin typeface="inherit"/>
              </a:rPr>
              <a:t>low</a:t>
            </a:r>
            <a:r>
              <a:rPr lang="fi-FI" altLang="fi-FI" sz="4000" dirty="0">
                <a:solidFill>
                  <a:srgbClr val="202124"/>
                </a:solidFill>
                <a:latin typeface="inherit"/>
              </a:rPr>
              <a:t> </a:t>
            </a:r>
            <a:r>
              <a:rPr lang="fi-FI" altLang="fi-FI" sz="4000" dirty="0" err="1">
                <a:solidFill>
                  <a:srgbClr val="202124"/>
                </a:solidFill>
                <a:latin typeface="inherit"/>
              </a:rPr>
              <a:t>quality</a:t>
            </a:r>
            <a:r>
              <a:rPr lang="fi-FI" altLang="fi-FI" sz="4000" dirty="0">
                <a:solidFill>
                  <a:srgbClr val="202124"/>
                </a:solidFill>
                <a:latin typeface="inherit"/>
              </a:rPr>
              <a:t> </a:t>
            </a:r>
            <a:r>
              <a:rPr lang="fi-FI" altLang="fi-FI" sz="4000" dirty="0" err="1">
                <a:solidFill>
                  <a:srgbClr val="202124"/>
                </a:solidFill>
                <a:latin typeface="inherit"/>
              </a:rPr>
              <a:t>videos</a:t>
            </a:r>
            <a:r>
              <a:rPr lang="fi-FI" altLang="fi-FI" sz="4000" dirty="0">
                <a:solidFill>
                  <a:srgbClr val="202124"/>
                </a:solidFill>
                <a:latin typeface="inherit"/>
              </a:rPr>
              <a:t> and can also be used as a barcode reader</a:t>
            </a:r>
            <a:r>
              <a:rPr lang="fi-FI" altLang="fi-FI" sz="4000" dirty="0"/>
              <a:t>.</a:t>
            </a:r>
            <a:endParaRPr lang="fi-FI" altLang="fi-FI" sz="4000" dirty="0">
              <a:latin typeface="Arial" panose="020B0604020202020204" pitchFamily="34" charset="0"/>
            </a:endParaRPr>
          </a:p>
          <a:p>
            <a:endParaRPr lang="fi-FI" dirty="0"/>
          </a:p>
          <a:p>
            <a:r>
              <a:rPr lang="fi-FI" altLang="fi-FI" sz="4000" dirty="0">
                <a:solidFill>
                  <a:srgbClr val="202124"/>
                </a:solidFill>
                <a:latin typeface="inherit"/>
              </a:rPr>
              <a:t>The Vuzix M300XL smart glasses offer most of the features and capabilities of current smartphones in a hands-free </a:t>
            </a:r>
            <a:r>
              <a:rPr lang="fi-FI" altLang="fi-FI" sz="4000" dirty="0" err="1">
                <a:solidFill>
                  <a:srgbClr val="202124"/>
                </a:solidFill>
                <a:latin typeface="inherit"/>
              </a:rPr>
              <a:t>package</a:t>
            </a:r>
            <a:r>
              <a:rPr lang="fi-FI" altLang="fi-FI" sz="4000" dirty="0">
                <a:solidFill>
                  <a:srgbClr val="202124"/>
                </a:solidFill>
                <a:latin typeface="inherit"/>
              </a:rPr>
              <a:t>.</a:t>
            </a:r>
            <a:endParaRPr lang="fi-FI" altLang="fi-FI" sz="4000" dirty="0">
              <a:latin typeface="Arial" panose="020B0604020202020204" pitchFamily="34" charset="0"/>
            </a:endParaRPr>
          </a:p>
          <a:p>
            <a:endParaRPr lang="fi-FI" dirty="0"/>
          </a:p>
          <a:p>
            <a:r>
              <a:rPr lang="fi-FI" altLang="fi-FI" sz="4000" dirty="0">
                <a:solidFill>
                  <a:srgbClr val="202124"/>
                </a:solidFill>
                <a:latin typeface="inherit"/>
              </a:rPr>
              <a:t>Bluetooth 4.1 connectivity makes it an ideal pair for Android or iOS devices. You can also connect the glasses to a </a:t>
            </a:r>
            <a:r>
              <a:rPr lang="fi-FI" altLang="fi-FI" sz="4000" dirty="0" err="1">
                <a:solidFill>
                  <a:srgbClr val="202124"/>
                </a:solidFill>
                <a:latin typeface="inherit"/>
              </a:rPr>
              <a:t>wifi</a:t>
            </a:r>
            <a:r>
              <a:rPr lang="fi-FI" altLang="fi-FI" sz="4000" dirty="0">
                <a:solidFill>
                  <a:srgbClr val="202124"/>
                </a:solidFill>
                <a:latin typeface="inherit"/>
              </a:rPr>
              <a:t> </a:t>
            </a:r>
            <a:r>
              <a:rPr lang="fi-FI" altLang="fi-FI" sz="4000" dirty="0" err="1">
                <a:solidFill>
                  <a:srgbClr val="202124"/>
                </a:solidFill>
                <a:latin typeface="inherit"/>
              </a:rPr>
              <a:t>network</a:t>
            </a:r>
            <a:r>
              <a:rPr lang="fi-FI" altLang="fi-FI" sz="4000" dirty="0">
                <a:solidFill>
                  <a:srgbClr val="202124"/>
                </a:solidFill>
                <a:latin typeface="inherit"/>
              </a:rPr>
              <a:t>.</a:t>
            </a:r>
          </a:p>
          <a:p>
            <a:pPr marL="0" indent="0">
              <a:buNone/>
            </a:pPr>
            <a:endParaRPr lang="fi-FI" dirty="0"/>
          </a:p>
          <a:p>
            <a:r>
              <a:rPr lang="fi-FI" altLang="fi-FI" sz="4000" dirty="0">
                <a:solidFill>
                  <a:srgbClr val="202124"/>
                </a:solidFill>
                <a:latin typeface="inherit"/>
              </a:rPr>
              <a:t>The Integrated head movement tracking gives applications the </a:t>
            </a:r>
            <a:r>
              <a:rPr lang="fi-FI" altLang="fi-FI" sz="4000" dirty="0" err="1">
                <a:solidFill>
                  <a:srgbClr val="202124"/>
                </a:solidFill>
                <a:latin typeface="inherit"/>
              </a:rPr>
              <a:t>ability</a:t>
            </a:r>
            <a:r>
              <a:rPr lang="fi-FI" altLang="fi-FI" sz="4000" dirty="0">
                <a:solidFill>
                  <a:srgbClr val="202124"/>
                </a:solidFill>
                <a:latin typeface="inherit"/>
              </a:rPr>
              <a:t> to </a:t>
            </a:r>
            <a:r>
              <a:rPr lang="fi-FI" altLang="fi-FI" sz="4000" dirty="0" err="1">
                <a:solidFill>
                  <a:srgbClr val="202124"/>
                </a:solidFill>
                <a:latin typeface="inherit"/>
              </a:rPr>
              <a:t>scroll</a:t>
            </a:r>
            <a:r>
              <a:rPr lang="fi-FI" altLang="fi-FI" sz="4000" dirty="0">
                <a:solidFill>
                  <a:srgbClr val="202124"/>
                </a:solidFill>
                <a:latin typeface="inherit"/>
              </a:rPr>
              <a:t> and </a:t>
            </a:r>
            <a:r>
              <a:rPr lang="fi-FI" altLang="fi-FI" sz="4000" dirty="0" err="1">
                <a:solidFill>
                  <a:srgbClr val="202124"/>
                </a:solidFill>
                <a:latin typeface="inherit"/>
              </a:rPr>
              <a:t>move</a:t>
            </a:r>
            <a:r>
              <a:rPr lang="fi-FI" altLang="fi-FI" sz="4000" dirty="0">
                <a:solidFill>
                  <a:srgbClr val="202124"/>
                </a:solidFill>
                <a:latin typeface="inherit"/>
              </a:rPr>
              <a:t> around the </a:t>
            </a:r>
            <a:r>
              <a:rPr lang="fi-FI" altLang="fi-FI" sz="4000" dirty="0" err="1">
                <a:solidFill>
                  <a:srgbClr val="202124"/>
                </a:solidFill>
                <a:latin typeface="inherit"/>
              </a:rPr>
              <a:t>visible</a:t>
            </a:r>
            <a:r>
              <a:rPr lang="fi-FI" altLang="fi-FI" sz="4000" dirty="0">
                <a:solidFill>
                  <a:srgbClr val="202124"/>
                </a:solidFill>
                <a:latin typeface="inherit"/>
              </a:rPr>
              <a:t> </a:t>
            </a:r>
            <a:r>
              <a:rPr lang="fi-FI" altLang="fi-FI" sz="4000" dirty="0" err="1">
                <a:solidFill>
                  <a:srgbClr val="202124"/>
                </a:solidFill>
                <a:latin typeface="inherit"/>
              </a:rPr>
              <a:t>cursor</a:t>
            </a:r>
            <a:r>
              <a:rPr lang="fi-FI" altLang="fi-FI" sz="4000" dirty="0">
                <a:solidFill>
                  <a:srgbClr val="202124"/>
                </a:solidFill>
                <a:latin typeface="inherit"/>
              </a:rPr>
              <a:t> </a:t>
            </a:r>
            <a:r>
              <a:rPr lang="fi-FI" altLang="fi-FI" sz="4000" dirty="0" err="1">
                <a:solidFill>
                  <a:srgbClr val="202124"/>
                </a:solidFill>
                <a:latin typeface="inherit"/>
              </a:rPr>
              <a:t>thus</a:t>
            </a:r>
            <a:r>
              <a:rPr lang="fi-FI" altLang="fi-FI" sz="4000" dirty="0">
                <a:solidFill>
                  <a:srgbClr val="202124"/>
                </a:solidFill>
                <a:latin typeface="inherit"/>
              </a:rPr>
              <a:t> </a:t>
            </a:r>
            <a:r>
              <a:rPr lang="fi-FI" altLang="fi-FI" sz="4000" dirty="0" err="1">
                <a:solidFill>
                  <a:srgbClr val="202124"/>
                </a:solidFill>
                <a:latin typeface="inherit"/>
              </a:rPr>
              <a:t>making</a:t>
            </a:r>
            <a:r>
              <a:rPr lang="fi-FI" altLang="fi-FI" sz="4000" dirty="0">
                <a:solidFill>
                  <a:srgbClr val="202124"/>
                </a:solidFill>
                <a:latin typeface="inherit"/>
              </a:rPr>
              <a:t> the operating </a:t>
            </a:r>
            <a:r>
              <a:rPr lang="fi-FI" altLang="fi-FI" sz="4000" dirty="0" err="1">
                <a:solidFill>
                  <a:srgbClr val="202124"/>
                </a:solidFill>
                <a:latin typeface="inherit"/>
              </a:rPr>
              <a:t>easier</a:t>
            </a:r>
            <a:r>
              <a:rPr lang="fi-FI" altLang="fi-FI" dirty="0">
                <a:solidFill>
                  <a:srgbClr val="202124"/>
                </a:solidFill>
                <a:latin typeface="inherit"/>
              </a:rPr>
              <a:t>.</a:t>
            </a:r>
          </a:p>
          <a:p>
            <a:endParaRPr lang="fi-FI" altLang="fi-FI" sz="2400" dirty="0">
              <a:latin typeface="Arial" panose="020B0604020202020204" pitchFamily="34" charset="0"/>
            </a:endParaRPr>
          </a:p>
          <a:p>
            <a:r>
              <a:rPr lang="fi-FI" altLang="fi-FI" sz="4000" dirty="0">
                <a:solidFill>
                  <a:srgbClr val="202124"/>
                </a:solidFill>
                <a:latin typeface="inherit"/>
              </a:rPr>
              <a:t>The Vuzix M300XL smart glasses have voice, touchpad and </a:t>
            </a:r>
            <a:r>
              <a:rPr lang="fi-FI" altLang="fi-FI" sz="4000" dirty="0" err="1">
                <a:solidFill>
                  <a:srgbClr val="202124"/>
                </a:solidFill>
                <a:latin typeface="inherit"/>
              </a:rPr>
              <a:t>button</a:t>
            </a:r>
            <a:r>
              <a:rPr lang="fi-FI" altLang="fi-FI" sz="4000" dirty="0">
                <a:solidFill>
                  <a:srgbClr val="202124"/>
                </a:solidFill>
                <a:latin typeface="inherit"/>
              </a:rPr>
              <a:t> control as well as resistance to water, dust and dirt</a:t>
            </a:r>
            <a:r>
              <a:rPr lang="fi-FI" altLang="fi-FI" sz="4000" dirty="0"/>
              <a:t> </a:t>
            </a:r>
            <a:endParaRPr lang="fi-FI" altLang="fi-FI" sz="4000" dirty="0">
              <a:latin typeface="Arial" panose="020B0604020202020204" pitchFamily="34" charset="0"/>
            </a:endParaRPr>
          </a:p>
          <a:p>
            <a:endParaRPr lang="fi-FI" dirty="0"/>
          </a:p>
        </p:txBody>
      </p:sp>
      <p:sp>
        <p:nvSpPr>
          <p:cNvPr id="4" name="Päivämäärän paikkamerkki 3">
            <a:extLst>
              <a:ext uri="{FF2B5EF4-FFF2-40B4-BE49-F238E27FC236}">
                <a16:creationId xmlns:a16="http://schemas.microsoft.com/office/drawing/2014/main" id="{39053282-455E-4F1C-8197-68903B7BFEF5}"/>
              </a:ext>
            </a:extLst>
          </p:cNvPr>
          <p:cNvSpPr>
            <a:spLocks noGrp="1"/>
          </p:cNvSpPr>
          <p:nvPr>
            <p:ph type="dt" sz="half" idx="10"/>
          </p:nvPr>
        </p:nvSpPr>
        <p:spPr/>
        <p:txBody>
          <a:bodyPr/>
          <a:lstStyle/>
          <a:p>
            <a:r>
              <a:rPr lang="fi-FI" dirty="0"/>
              <a:t>5.9.2021</a:t>
            </a:r>
          </a:p>
        </p:txBody>
      </p:sp>
      <p:sp>
        <p:nvSpPr>
          <p:cNvPr id="5" name="Alatunnisteen paikkamerkki 4">
            <a:extLst>
              <a:ext uri="{FF2B5EF4-FFF2-40B4-BE49-F238E27FC236}">
                <a16:creationId xmlns:a16="http://schemas.microsoft.com/office/drawing/2014/main" id="{FD119064-A112-4A8F-AF91-6EC019CE03FD}"/>
              </a:ext>
            </a:extLst>
          </p:cNvPr>
          <p:cNvSpPr>
            <a:spLocks noGrp="1"/>
          </p:cNvSpPr>
          <p:nvPr>
            <p:ph type="ftr" sz="quarter" idx="11"/>
          </p:nvPr>
        </p:nvSpPr>
        <p:spPr/>
        <p:txBody>
          <a:bodyPr/>
          <a:lstStyle/>
          <a:p>
            <a:r>
              <a:rPr lang="fi-FI" dirty="0"/>
              <a:t>Ville Sirén</a:t>
            </a:r>
          </a:p>
        </p:txBody>
      </p:sp>
      <p:sp>
        <p:nvSpPr>
          <p:cNvPr id="6" name="Rectangle 1">
            <a:extLst>
              <a:ext uri="{FF2B5EF4-FFF2-40B4-BE49-F238E27FC236}">
                <a16:creationId xmlns:a16="http://schemas.microsoft.com/office/drawing/2014/main" id="{B331C318-3C55-4FAB-B602-A4A70D69832B}"/>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3D4E460D-7B3B-460B-9FF4-1456FC40410A}"/>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8" name="Rectangle 3">
            <a:extLst>
              <a:ext uri="{FF2B5EF4-FFF2-40B4-BE49-F238E27FC236}">
                <a16:creationId xmlns:a16="http://schemas.microsoft.com/office/drawing/2014/main" id="{F2EF1544-E805-4B1A-B894-73119BD24F54}"/>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F1835B65-F660-47C9-A73B-FB0C25C2C050}"/>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5918906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4D44A596-7802-474B-924E-D9FE1C1F706E}"/>
              </a:ext>
            </a:extLst>
          </p:cNvPr>
          <p:cNvSpPr>
            <a:spLocks noGrp="1"/>
          </p:cNvSpPr>
          <p:nvPr>
            <p:ph type="title"/>
          </p:nvPr>
        </p:nvSpPr>
        <p:spPr/>
        <p:txBody>
          <a:bodyPr>
            <a:normAutofit/>
          </a:bodyPr>
          <a:lstStyle/>
          <a:p>
            <a:r>
              <a:rPr lang="fi-FI" dirty="0"/>
              <a:t>Vuzix M300XL </a:t>
            </a:r>
            <a:r>
              <a:rPr lang="fi-FI" dirty="0" err="1"/>
              <a:t>Specs</a:t>
            </a:r>
            <a:r>
              <a:rPr lang="fi-FI" dirty="0"/>
              <a:t>:</a:t>
            </a:r>
          </a:p>
        </p:txBody>
      </p:sp>
      <p:sp>
        <p:nvSpPr>
          <p:cNvPr id="7" name="Sisällön paikkamerkki 6">
            <a:extLst>
              <a:ext uri="{FF2B5EF4-FFF2-40B4-BE49-F238E27FC236}">
                <a16:creationId xmlns:a16="http://schemas.microsoft.com/office/drawing/2014/main" id="{9CCFD53F-22EA-4876-BDDF-CF88A248D116}"/>
              </a:ext>
            </a:extLst>
          </p:cNvPr>
          <p:cNvSpPr>
            <a:spLocks noGrp="1"/>
          </p:cNvSpPr>
          <p:nvPr>
            <p:ph idx="1"/>
          </p:nvPr>
        </p:nvSpPr>
        <p:spPr/>
        <p:txBody>
          <a:bodyPr>
            <a:noAutofit/>
          </a:bodyPr>
          <a:lstStyle/>
          <a:p>
            <a:r>
              <a:rPr lang="fi-FI" sz="2000" b="1" dirty="0"/>
              <a:t>Optic: </a:t>
            </a:r>
            <a:r>
              <a:rPr lang="fi-FI" sz="2000" dirty="0">
                <a:solidFill>
                  <a:srgbClr val="202124"/>
                </a:solidFill>
                <a:latin typeface="inherit"/>
              </a:rPr>
              <a:t>640x360p</a:t>
            </a:r>
            <a:r>
              <a:rPr lang="fi-FI" sz="2000" b="1" dirty="0">
                <a:solidFill>
                  <a:srgbClr val="202124"/>
                </a:solidFill>
                <a:latin typeface="inherit"/>
              </a:rPr>
              <a:t> </a:t>
            </a:r>
            <a:r>
              <a:rPr lang="fi-FI" sz="2000" dirty="0" err="1">
                <a:solidFill>
                  <a:srgbClr val="202124"/>
                </a:solidFill>
                <a:latin typeface="inherit"/>
              </a:rPr>
              <a:t>n</a:t>
            </a:r>
            <a:r>
              <a:rPr lang="fi-FI" altLang="fi-FI" sz="2000" dirty="0" err="1">
                <a:solidFill>
                  <a:srgbClr val="202124"/>
                </a:solidFill>
                <a:latin typeface="inherit"/>
              </a:rPr>
              <a:t>HD</a:t>
            </a:r>
            <a:r>
              <a:rPr lang="fi-FI" altLang="fi-FI" sz="2000" dirty="0">
                <a:solidFill>
                  <a:srgbClr val="202124"/>
                </a:solidFill>
                <a:latin typeface="inherit"/>
              </a:rPr>
              <a:t> screen, 16: 9 aspect ratio, brightness &gt; 2000 nits, supports left or right eye, 2-core Intel Atom processor, 2GB RAM, Android 6 operating system, 64 GB internal flash memory</a:t>
            </a:r>
            <a:r>
              <a:rPr lang="fi-FI" altLang="fi-FI" sz="700" dirty="0"/>
              <a:t> </a:t>
            </a:r>
            <a:endParaRPr lang="fi-FI" altLang="fi-FI" sz="1600" dirty="0">
              <a:latin typeface="Arial" panose="020B0604020202020204" pitchFamily="34" charset="0"/>
            </a:endParaRPr>
          </a:p>
          <a:p>
            <a:r>
              <a:rPr lang="fi-FI" sz="2000" b="1" dirty="0"/>
              <a:t>Controlling:</a:t>
            </a:r>
            <a:r>
              <a:rPr lang="fi-FI" sz="2000" dirty="0"/>
              <a:t> </a:t>
            </a:r>
            <a:r>
              <a:rPr lang="fi-FI" altLang="fi-FI" sz="2000" dirty="0">
                <a:solidFill>
                  <a:srgbClr val="202124"/>
                </a:solidFill>
                <a:latin typeface="inherit"/>
              </a:rPr>
              <a:t>Four Android control buttons, voice control - customizable and available in multiple languages, two-axis touchpad</a:t>
            </a:r>
            <a:r>
              <a:rPr lang="fi-FI" altLang="fi-FI" sz="700" dirty="0"/>
              <a:t> </a:t>
            </a:r>
            <a:endParaRPr lang="fi-FI" sz="2000" dirty="0"/>
          </a:p>
          <a:p>
            <a:r>
              <a:rPr lang="fi-FI" altLang="fi-FI" sz="2000" b="1" dirty="0">
                <a:solidFill>
                  <a:srgbClr val="202124"/>
                </a:solidFill>
                <a:latin typeface="inherit"/>
              </a:rPr>
              <a:t>Integrated head tracking</a:t>
            </a:r>
            <a:r>
              <a:rPr lang="fi-FI" altLang="fi-FI" sz="700" b="1" dirty="0"/>
              <a:t> </a:t>
            </a:r>
            <a:r>
              <a:rPr lang="fi-FI" sz="2000" b="1" dirty="0"/>
              <a:t>:</a:t>
            </a:r>
            <a:r>
              <a:rPr lang="fi-FI" sz="2000" dirty="0"/>
              <a:t> </a:t>
            </a:r>
            <a:r>
              <a:rPr lang="fi-FI" altLang="fi-FI" sz="2000" dirty="0">
                <a:solidFill>
                  <a:srgbClr val="202124"/>
                </a:solidFill>
                <a:latin typeface="inherit"/>
              </a:rPr>
              <a:t>Three degrees of freedom head tracking, 3-axis </a:t>
            </a:r>
            <a:r>
              <a:rPr lang="fi-FI" altLang="fi-FI" sz="2000" dirty="0" err="1">
                <a:solidFill>
                  <a:srgbClr val="202124"/>
                </a:solidFill>
                <a:latin typeface="inherit"/>
              </a:rPr>
              <a:t>gyro</a:t>
            </a:r>
            <a:r>
              <a:rPr lang="fi-FI" altLang="fi-FI" sz="2000" dirty="0">
                <a:solidFill>
                  <a:srgbClr val="202124"/>
                </a:solidFill>
                <a:latin typeface="inherit"/>
              </a:rPr>
              <a:t>, 3-axis accelerometer and 3-axis integrated compass</a:t>
            </a:r>
            <a:r>
              <a:rPr lang="fi-FI" altLang="fi-FI" sz="700" dirty="0"/>
              <a:t> </a:t>
            </a:r>
          </a:p>
          <a:p>
            <a:r>
              <a:rPr lang="fi-FI" sz="2000" b="1" dirty="0"/>
              <a:t>Audio:</a:t>
            </a:r>
            <a:r>
              <a:rPr lang="fi-FI" sz="2000" dirty="0"/>
              <a:t> </a:t>
            </a:r>
            <a:r>
              <a:rPr lang="fi-FI" sz="2000" dirty="0">
                <a:solidFill>
                  <a:srgbClr val="202124"/>
                </a:solidFill>
                <a:latin typeface="inherit"/>
              </a:rPr>
              <a:t>D</a:t>
            </a:r>
            <a:r>
              <a:rPr lang="fi-FI" altLang="fi-FI" sz="2000" dirty="0">
                <a:solidFill>
                  <a:srgbClr val="202124"/>
                </a:solidFill>
                <a:latin typeface="inherit"/>
              </a:rPr>
              <a:t>ual noise-canceling microphone</a:t>
            </a:r>
            <a:r>
              <a:rPr lang="fi-FI" altLang="fi-FI" sz="2000" dirty="0"/>
              <a:t> and </a:t>
            </a:r>
            <a:r>
              <a:rPr lang="fi-FI" altLang="fi-FI" sz="2000" dirty="0" err="1"/>
              <a:t>speaker</a:t>
            </a:r>
            <a:endParaRPr lang="fi-FI" sz="2000" dirty="0"/>
          </a:p>
          <a:p>
            <a:endParaRPr lang="fi-FI" altLang="fi-FI" sz="1600" dirty="0">
              <a:latin typeface="Arial" panose="020B0604020202020204" pitchFamily="34" charset="0"/>
            </a:endParaRPr>
          </a:p>
        </p:txBody>
      </p:sp>
      <p:sp>
        <p:nvSpPr>
          <p:cNvPr id="4" name="Päivämäärän paikkamerkki 3">
            <a:extLst>
              <a:ext uri="{FF2B5EF4-FFF2-40B4-BE49-F238E27FC236}">
                <a16:creationId xmlns:a16="http://schemas.microsoft.com/office/drawing/2014/main" id="{574E3C9F-7F0B-4A74-890D-8017E6D1BEC7}"/>
              </a:ext>
            </a:extLst>
          </p:cNvPr>
          <p:cNvSpPr>
            <a:spLocks noGrp="1"/>
          </p:cNvSpPr>
          <p:nvPr>
            <p:ph type="dt" sz="half" idx="10"/>
          </p:nvPr>
        </p:nvSpPr>
        <p:spPr/>
        <p:txBody>
          <a:bodyPr/>
          <a:lstStyle/>
          <a:p>
            <a:r>
              <a:rPr lang="fi-FI" dirty="0"/>
              <a:t>5.9.2021</a:t>
            </a:r>
          </a:p>
        </p:txBody>
      </p:sp>
      <p:sp>
        <p:nvSpPr>
          <p:cNvPr id="5" name="Alatunnisteen paikkamerkki 4">
            <a:extLst>
              <a:ext uri="{FF2B5EF4-FFF2-40B4-BE49-F238E27FC236}">
                <a16:creationId xmlns:a16="http://schemas.microsoft.com/office/drawing/2014/main" id="{BD1929DC-B7A4-45C6-9733-3EF32C246569}"/>
              </a:ext>
            </a:extLst>
          </p:cNvPr>
          <p:cNvSpPr>
            <a:spLocks noGrp="1"/>
          </p:cNvSpPr>
          <p:nvPr>
            <p:ph type="ftr" sz="quarter" idx="11"/>
          </p:nvPr>
        </p:nvSpPr>
        <p:spPr/>
        <p:txBody>
          <a:bodyPr/>
          <a:lstStyle/>
          <a:p>
            <a:r>
              <a:rPr lang="fi-FI" dirty="0"/>
              <a:t>Ville Sirén</a:t>
            </a:r>
          </a:p>
        </p:txBody>
      </p:sp>
      <p:sp>
        <p:nvSpPr>
          <p:cNvPr id="2" name="Rectangle 1">
            <a:extLst>
              <a:ext uri="{FF2B5EF4-FFF2-40B4-BE49-F238E27FC236}">
                <a16:creationId xmlns:a16="http://schemas.microsoft.com/office/drawing/2014/main" id="{3D517A37-1AFF-4102-A93C-40F0C2475FB4}"/>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5D351FF1-DA01-4137-99E2-1E9D75F774B3}"/>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8" name="Rectangle 3">
            <a:extLst>
              <a:ext uri="{FF2B5EF4-FFF2-40B4-BE49-F238E27FC236}">
                <a16:creationId xmlns:a16="http://schemas.microsoft.com/office/drawing/2014/main" id="{3E4B13D2-4B28-46D1-BDC0-163A2EB3C9B1}"/>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ECFBB1C5-A393-4F4A-8EB0-18CB0E336B58}"/>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9223948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4D44A596-7802-474B-924E-D9FE1C1F706E}"/>
              </a:ext>
            </a:extLst>
          </p:cNvPr>
          <p:cNvSpPr>
            <a:spLocks noGrp="1"/>
          </p:cNvSpPr>
          <p:nvPr>
            <p:ph type="title"/>
          </p:nvPr>
        </p:nvSpPr>
        <p:spPr/>
        <p:txBody>
          <a:bodyPr>
            <a:normAutofit/>
          </a:bodyPr>
          <a:lstStyle/>
          <a:p>
            <a:r>
              <a:rPr lang="fi-FI" dirty="0"/>
              <a:t>More </a:t>
            </a:r>
            <a:r>
              <a:rPr lang="fi-FI" dirty="0" err="1"/>
              <a:t>specs</a:t>
            </a:r>
            <a:r>
              <a:rPr lang="fi-FI" dirty="0"/>
              <a:t>:</a:t>
            </a:r>
          </a:p>
        </p:txBody>
      </p:sp>
      <p:sp>
        <p:nvSpPr>
          <p:cNvPr id="7" name="Sisällön paikkamerkki 6">
            <a:extLst>
              <a:ext uri="{FF2B5EF4-FFF2-40B4-BE49-F238E27FC236}">
                <a16:creationId xmlns:a16="http://schemas.microsoft.com/office/drawing/2014/main" id="{9CCFD53F-22EA-4876-BDDF-CF88A248D116}"/>
              </a:ext>
            </a:extLst>
          </p:cNvPr>
          <p:cNvSpPr>
            <a:spLocks noGrp="1"/>
          </p:cNvSpPr>
          <p:nvPr>
            <p:ph idx="1"/>
          </p:nvPr>
        </p:nvSpPr>
        <p:spPr/>
        <p:txBody>
          <a:bodyPr>
            <a:normAutofit/>
          </a:bodyPr>
          <a:lstStyle/>
          <a:p>
            <a:r>
              <a:rPr lang="fi-FI" sz="2000" b="1" dirty="0"/>
              <a:t>Battery:</a:t>
            </a:r>
            <a:r>
              <a:rPr lang="fi-FI" sz="2000" dirty="0"/>
              <a:t> </a:t>
            </a:r>
            <a:r>
              <a:rPr lang="fi-FI" altLang="fi-FI" sz="2000" dirty="0">
                <a:solidFill>
                  <a:srgbClr val="202124"/>
                </a:solidFill>
                <a:latin typeface="inherit"/>
              </a:rPr>
              <a:t>160 mAh internal battery, 860mAh external battery, USB power supply, 2-12 hours operating time depending on external battery selection</a:t>
            </a:r>
            <a:r>
              <a:rPr lang="fi-FI" altLang="fi-FI" sz="700" dirty="0"/>
              <a:t> </a:t>
            </a:r>
            <a:endParaRPr lang="fi-FI" altLang="fi-FI" sz="1600" dirty="0">
              <a:latin typeface="Arial" panose="020B0604020202020204" pitchFamily="34" charset="0"/>
            </a:endParaRPr>
          </a:p>
          <a:p>
            <a:r>
              <a:rPr lang="fi-FI" sz="2000" b="1" dirty="0"/>
              <a:t>Camera:</a:t>
            </a:r>
            <a:r>
              <a:rPr lang="fi-FI" sz="2000" dirty="0"/>
              <a:t> </a:t>
            </a:r>
            <a:r>
              <a:rPr lang="fi-FI" altLang="fi-FI" sz="2000" dirty="0">
                <a:solidFill>
                  <a:srgbClr val="202124"/>
                </a:solidFill>
                <a:latin typeface="inherit"/>
              </a:rPr>
              <a:t>Up to 10 MP images, 1080p video, autofocus, optical image stabilization and flash </a:t>
            </a:r>
          </a:p>
          <a:p>
            <a:r>
              <a:rPr lang="fi-FI" altLang="fi-FI" sz="2000" b="1" dirty="0">
                <a:solidFill>
                  <a:srgbClr val="202124"/>
                </a:solidFill>
                <a:latin typeface="inherit"/>
              </a:rPr>
              <a:t>Versatile installation options</a:t>
            </a:r>
            <a:r>
              <a:rPr lang="fi-FI" altLang="fi-FI" sz="700" b="1" dirty="0"/>
              <a:t> </a:t>
            </a:r>
            <a:r>
              <a:rPr lang="fi-FI" sz="2000" b="1" dirty="0"/>
              <a:t>:</a:t>
            </a:r>
            <a:r>
              <a:rPr lang="fi-FI" sz="2000" dirty="0"/>
              <a:t> </a:t>
            </a:r>
            <a:r>
              <a:rPr lang="fi-FI" altLang="fi-FI" sz="2000" dirty="0">
                <a:solidFill>
                  <a:srgbClr val="202124"/>
                </a:solidFill>
                <a:latin typeface="inherit"/>
              </a:rPr>
              <a:t>Eyeglass frames with or without lenses, safety goggles, helmet mount, headband mount</a:t>
            </a:r>
            <a:r>
              <a:rPr lang="fi-FI" altLang="fi-FI" sz="700" dirty="0"/>
              <a:t> </a:t>
            </a:r>
            <a:endParaRPr lang="fi-FI" sz="2000" dirty="0"/>
          </a:p>
          <a:p>
            <a:r>
              <a:rPr lang="fi-FI" sz="2000" b="1" dirty="0"/>
              <a:t>Connectivity:</a:t>
            </a:r>
            <a:r>
              <a:rPr lang="fi-FI" sz="2000" dirty="0"/>
              <a:t> MicroUSB 2.0, Wi-Fi, Bluetooth 4.1</a:t>
            </a:r>
          </a:p>
        </p:txBody>
      </p:sp>
      <p:sp>
        <p:nvSpPr>
          <p:cNvPr id="4" name="Päivämäärän paikkamerkki 3">
            <a:extLst>
              <a:ext uri="{FF2B5EF4-FFF2-40B4-BE49-F238E27FC236}">
                <a16:creationId xmlns:a16="http://schemas.microsoft.com/office/drawing/2014/main" id="{574E3C9F-7F0B-4A74-890D-8017E6D1BEC7}"/>
              </a:ext>
            </a:extLst>
          </p:cNvPr>
          <p:cNvSpPr>
            <a:spLocks noGrp="1"/>
          </p:cNvSpPr>
          <p:nvPr>
            <p:ph type="dt" sz="half" idx="10"/>
          </p:nvPr>
        </p:nvSpPr>
        <p:spPr/>
        <p:txBody>
          <a:bodyPr/>
          <a:lstStyle/>
          <a:p>
            <a:r>
              <a:rPr lang="fi-FI" dirty="0"/>
              <a:t>5.9.2021</a:t>
            </a:r>
          </a:p>
        </p:txBody>
      </p:sp>
      <p:sp>
        <p:nvSpPr>
          <p:cNvPr id="5" name="Alatunnisteen paikkamerkki 4">
            <a:extLst>
              <a:ext uri="{FF2B5EF4-FFF2-40B4-BE49-F238E27FC236}">
                <a16:creationId xmlns:a16="http://schemas.microsoft.com/office/drawing/2014/main" id="{BD1929DC-B7A4-45C6-9733-3EF32C246569}"/>
              </a:ext>
            </a:extLst>
          </p:cNvPr>
          <p:cNvSpPr>
            <a:spLocks noGrp="1"/>
          </p:cNvSpPr>
          <p:nvPr>
            <p:ph type="ftr" sz="quarter" idx="11"/>
          </p:nvPr>
        </p:nvSpPr>
        <p:spPr/>
        <p:txBody>
          <a:bodyPr/>
          <a:lstStyle/>
          <a:p>
            <a:r>
              <a:rPr lang="fi-FI" dirty="0"/>
              <a:t>Ville Sirén</a:t>
            </a:r>
          </a:p>
        </p:txBody>
      </p:sp>
      <p:sp>
        <p:nvSpPr>
          <p:cNvPr id="2" name="Rectangle 1">
            <a:extLst>
              <a:ext uri="{FF2B5EF4-FFF2-40B4-BE49-F238E27FC236}">
                <a16:creationId xmlns:a16="http://schemas.microsoft.com/office/drawing/2014/main" id="{029A90E4-23B2-4855-AC38-A0478E1E9D8B}"/>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0FFCAC28-1AEF-4933-A7BC-20880C80AA15}"/>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8" name="Rectangle 3">
            <a:extLst>
              <a:ext uri="{FF2B5EF4-FFF2-40B4-BE49-F238E27FC236}">
                <a16:creationId xmlns:a16="http://schemas.microsoft.com/office/drawing/2014/main" id="{C12ABFC5-3430-4580-9D7F-F16D366E71F0}"/>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8A36674B-1996-40FB-8CC2-378DF98EB1AD}"/>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10" name="Rectangle 5">
            <a:extLst>
              <a:ext uri="{FF2B5EF4-FFF2-40B4-BE49-F238E27FC236}">
                <a16:creationId xmlns:a16="http://schemas.microsoft.com/office/drawing/2014/main" id="{6AA5D8BD-7AE5-42EB-A835-4CDCF08D20CA}"/>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63662940"/>
      </p:ext>
    </p:extLst>
  </p:cSld>
  <p:clrMapOvr>
    <a:masterClrMapping/>
  </p:clrMapOvr>
  <p:transition spd="slow">
    <p:push dir="u"/>
  </p:transition>
</p:sld>
</file>

<file path=ppt/theme/theme1.xml><?xml version="1.0" encoding="utf-8"?>
<a:theme xmlns:a="http://schemas.openxmlformats.org/drawingml/2006/main" name="Tredu teema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osto_pinkk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osto_tumsinin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nosto_keltain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nosto_sinin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25C01438463204E98116495DC0569E6" ma:contentTypeVersion="15" ma:contentTypeDescription="Ein neues Dokument erstellen." ma:contentTypeScope="" ma:versionID="fa383d7b0b89f0e6b096a356a130a5a7">
  <xsd:schema xmlns:xsd="http://www.w3.org/2001/XMLSchema" xmlns:xs="http://www.w3.org/2001/XMLSchema" xmlns:p="http://schemas.microsoft.com/office/2006/metadata/properties" xmlns:ns2="67f4b157-ca1c-4b5f-af2e-327f90325cfd" xmlns:ns3="45345483-9e73-46a8-91d7-e8107e73c58f" targetNamespace="http://schemas.microsoft.com/office/2006/metadata/properties" ma:root="true" ma:fieldsID="187d709cfae2440f1c32f6b7c5dfe4e5" ns2:_="" ns3:_="">
    <xsd:import namespace="67f4b157-ca1c-4b5f-af2e-327f90325cfd"/>
    <xsd:import namespace="45345483-9e73-46a8-91d7-e8107e73c58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f4b157-ca1c-4b5f-af2e-327f90325c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f3190740-df44-4995-b574-cd0c93d2622d"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345483-9e73-46a8-91d7-e8107e73c58f"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5ef749ae-aac6-441a-b0a0-f9243b123bae}" ma:internalName="TaxCatchAll" ma:showField="CatchAllData" ma:web="45345483-9e73-46a8-91d7-e8107e73c5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7f4b157-ca1c-4b5f-af2e-327f90325cfd">
      <Terms xmlns="http://schemas.microsoft.com/office/infopath/2007/PartnerControls"/>
    </lcf76f155ced4ddcb4097134ff3c332f>
    <TaxCatchAll xmlns="45345483-9e73-46a8-91d7-e8107e73c58f" xsi:nil="true"/>
  </documentManagement>
</p:properties>
</file>

<file path=customXml/itemProps1.xml><?xml version="1.0" encoding="utf-8"?>
<ds:datastoreItem xmlns:ds="http://schemas.openxmlformats.org/officeDocument/2006/customXml" ds:itemID="{7D377E70-4ADB-430D-A9D2-17732918904E}"/>
</file>

<file path=customXml/itemProps2.xml><?xml version="1.0" encoding="utf-8"?>
<ds:datastoreItem xmlns:ds="http://schemas.openxmlformats.org/officeDocument/2006/customXml" ds:itemID="{B9C7728D-EF39-475D-98FB-3CA8C0672AE7}">
  <ds:schemaRefs>
    <ds:schemaRef ds:uri="http://schemas.microsoft.com/sharepoint/v3/contenttype/forms"/>
  </ds:schemaRefs>
</ds:datastoreItem>
</file>

<file path=customXml/itemProps3.xml><?xml version="1.0" encoding="utf-8"?>
<ds:datastoreItem xmlns:ds="http://schemas.openxmlformats.org/officeDocument/2006/customXml" ds:itemID="{DAE823CD-CAEB-4D79-A43B-69FFC21A81DE}">
  <ds:schemaRefs>
    <ds:schemaRef ds:uri="http://schemas.microsoft.com/office/2006/metadata/properties"/>
    <ds:schemaRef ds:uri="http://purl.org/dc/elements/1.1/"/>
    <ds:schemaRef ds:uri="http://www.w3.org/XML/1998/namespace"/>
    <ds:schemaRef ds:uri="9cbfe8d7-bac6-4645-b7d8-bfbc2b8bc8b8"/>
    <ds:schemaRef ds:uri="http://purl.org/dc/dcmitype/"/>
    <ds:schemaRef ds:uri="http://schemas.microsoft.com/office/infopath/2007/PartnerControls"/>
    <ds:schemaRef ds:uri="http://schemas.microsoft.com/sharepoint/v3"/>
    <ds:schemaRef ds:uri="http://schemas.microsoft.com/office/2006/documentManagement/types"/>
    <ds:schemaRef ds:uri="http://schemas.openxmlformats.org/package/2006/metadata/core-properties"/>
    <ds:schemaRef ds:uri="675fcffa-e304-47b7-ba2d-15c566b5c7e8"/>
    <ds:schemaRef ds:uri="http://purl.org/dc/terms/"/>
    <ds:schemaRef ds:uri="67f4b157-ca1c-4b5f-af2e-327f90325cfd"/>
    <ds:schemaRef ds:uri="45345483-9e73-46a8-91d7-e8107e73c58f"/>
  </ds:schemaRefs>
</ds:datastoreItem>
</file>

<file path=docProps/app.xml><?xml version="1.0" encoding="utf-8"?>
<Properties xmlns="http://schemas.openxmlformats.org/officeDocument/2006/extended-properties" xmlns:vt="http://schemas.openxmlformats.org/officeDocument/2006/docPropsVTypes">
  <Template>Tredu teema powerpoint</Template>
  <TotalTime>0</TotalTime>
  <Words>975</Words>
  <Application>Microsoft Office PowerPoint</Application>
  <PresentationFormat>Bildschirmpräsentation (4:3)</PresentationFormat>
  <Paragraphs>116</Paragraphs>
  <Slides>15</Slides>
  <Notes>1</Notes>
  <HiddenSlides>0</HiddenSlides>
  <MMClips>0</MMClips>
  <ScaleCrop>false</ScaleCrop>
  <HeadingPairs>
    <vt:vector size="6" baseType="variant">
      <vt:variant>
        <vt:lpstr>Verwendete Schriftarten</vt:lpstr>
      </vt:variant>
      <vt:variant>
        <vt:i4>4</vt:i4>
      </vt:variant>
      <vt:variant>
        <vt:lpstr>Design</vt:lpstr>
      </vt:variant>
      <vt:variant>
        <vt:i4>5</vt:i4>
      </vt:variant>
      <vt:variant>
        <vt:lpstr>Folientitel</vt:lpstr>
      </vt:variant>
      <vt:variant>
        <vt:i4>15</vt:i4>
      </vt:variant>
    </vt:vector>
  </HeadingPairs>
  <TitlesOfParts>
    <vt:vector size="24" baseType="lpstr">
      <vt:lpstr>Arial</vt:lpstr>
      <vt:lpstr>Browallia New</vt:lpstr>
      <vt:lpstr>Calibri</vt:lpstr>
      <vt:lpstr>inherit</vt:lpstr>
      <vt:lpstr>Tredu teema powerpoint</vt:lpstr>
      <vt:lpstr>nosto_pinkki</vt:lpstr>
      <vt:lpstr>nosto_tumsininen</vt:lpstr>
      <vt:lpstr>nosto_keltainen</vt:lpstr>
      <vt:lpstr>nosto_sininen</vt:lpstr>
      <vt:lpstr>Pointr &amp; Vuzix M300</vt:lpstr>
      <vt:lpstr>Pointr</vt:lpstr>
      <vt:lpstr>Pointr</vt:lpstr>
      <vt:lpstr>In practice</vt:lpstr>
      <vt:lpstr>Vuzix M300XL</vt:lpstr>
      <vt:lpstr>What, where and how?</vt:lpstr>
      <vt:lpstr>What, where and how?</vt:lpstr>
      <vt:lpstr>Vuzix M300XL Specs:</vt:lpstr>
      <vt:lpstr>More specs:</vt:lpstr>
      <vt:lpstr>What the user sees:</vt:lpstr>
      <vt:lpstr>Testing and learning</vt:lpstr>
      <vt:lpstr>Pointr </vt:lpstr>
      <vt:lpstr>Solve the burr puzzle with your pair 1/2</vt:lpstr>
      <vt:lpstr>Solve the burr puzzle with your pair 2/2</vt:lpstr>
      <vt:lpstr>Setting up your M300XL</vt:lpstr>
    </vt:vector>
  </TitlesOfParts>
  <Company>Tampereen ammattiopisto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Ville Valtteri Salonen</dc:creator>
  <cp:keywords>Ville Salonen</cp:keywords>
  <cp:lastModifiedBy>Frank Meiring</cp:lastModifiedBy>
  <cp:revision>90</cp:revision>
  <cp:lastPrinted>2022-05-03T06:59:51Z</cp:lastPrinted>
  <dcterms:created xsi:type="dcterms:W3CDTF">2014-01-25T12:58:17Z</dcterms:created>
  <dcterms:modified xsi:type="dcterms:W3CDTF">2023-10-06T10:21:58Z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0x010100125C01438463204E98116495DC0569E6</vt:lpwstr>
  </property>
</Properties>
</file>