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3"/>
  </p:sldMasterIdLst>
  <p:notesMasterIdLst>
    <p:notesMasterId r:id="rId17"/>
  </p:notesMasterIdLst>
  <p:handoutMasterIdLst>
    <p:handoutMasterId r:id="rId18"/>
  </p:handoutMasterIdLst>
  <p:sldIdLst>
    <p:sldId id="287" r:id="rId4"/>
    <p:sldId id="298" r:id="rId5"/>
    <p:sldId id="290" r:id="rId6"/>
    <p:sldId id="297" r:id="rId7"/>
    <p:sldId id="299" r:id="rId8"/>
    <p:sldId id="296" r:id="rId9"/>
    <p:sldId id="300" r:id="rId10"/>
    <p:sldId id="301" r:id="rId11"/>
    <p:sldId id="302" r:id="rId12"/>
    <p:sldId id="304" r:id="rId13"/>
    <p:sldId id="305" r:id="rId14"/>
    <p:sldId id="307" r:id="rId15"/>
    <p:sldId id="295" r:id="rId16"/>
  </p:sldIdLst>
  <p:sldSz cx="12192000" cy="6858000"/>
  <p:notesSz cx="4565650" cy="6797675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ellermeier, Nick" initials="KN" lastIdx="1" clrIdx="0">
    <p:extLst>
      <p:ext uri="{19B8F6BF-5375-455C-9EA6-DF929625EA0E}">
        <p15:presenceInfo xmlns:p15="http://schemas.microsoft.com/office/powerpoint/2012/main" userId="S::nick.kellermeier@krone.de::abaae693-0cd2-4db0-bf84-69ee0437a7bf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1A6A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755" autoAdjust="0"/>
    <p:restoredTop sz="95343" autoAdjust="0"/>
  </p:normalViewPr>
  <p:slideViewPr>
    <p:cSldViewPr snapToGrid="0">
      <p:cViewPr varScale="1">
        <p:scale>
          <a:sx n="78" d="100"/>
          <a:sy n="78" d="100"/>
        </p:scale>
        <p:origin x="1027" y="67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86" d="100"/>
          <a:sy n="86" d="100"/>
        </p:scale>
        <p:origin x="3144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handoutMaster" Target="handoutMasters/handoutMaster1.xml"/><Relationship Id="rId3" Type="http://schemas.openxmlformats.org/officeDocument/2006/relationships/slideMaster" Target="slideMasters/slideMaster1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commentAuthors" Target="commentAuthor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1978448" cy="341064"/>
          </a:xfrm>
          <a:prstGeom prst="rect">
            <a:avLst/>
          </a:prstGeom>
        </p:spPr>
        <p:txBody>
          <a:bodyPr vert="horz" lIns="62124" tIns="31062" rIns="62124" bIns="31062" rtlCol="0"/>
          <a:lstStyle>
            <a:lvl1pPr algn="l">
              <a:defRPr sz="8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2586146" y="0"/>
            <a:ext cx="1978448" cy="341064"/>
          </a:xfrm>
          <a:prstGeom prst="rect">
            <a:avLst/>
          </a:prstGeom>
        </p:spPr>
        <p:txBody>
          <a:bodyPr vert="horz" lIns="62124" tIns="31062" rIns="62124" bIns="31062" rtlCol="0"/>
          <a:lstStyle>
            <a:lvl1pPr algn="r">
              <a:defRPr sz="800"/>
            </a:lvl1pPr>
          </a:lstStyle>
          <a:p>
            <a:fld id="{AAD177B5-1F4E-42AC-B10B-4EF117D9B90E}" type="datetime1">
              <a:rPr lang="de-DE" smtClean="0"/>
              <a:t>05.10.2023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6456612"/>
            <a:ext cx="1978448" cy="341064"/>
          </a:xfrm>
          <a:prstGeom prst="rect">
            <a:avLst/>
          </a:prstGeom>
        </p:spPr>
        <p:txBody>
          <a:bodyPr vert="horz" lIns="62124" tIns="31062" rIns="62124" bIns="31062" rtlCol="0" anchor="b"/>
          <a:lstStyle>
            <a:lvl1pPr algn="l">
              <a:defRPr sz="8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2586146" y="6456612"/>
            <a:ext cx="1978448" cy="341064"/>
          </a:xfrm>
          <a:prstGeom prst="rect">
            <a:avLst/>
          </a:prstGeom>
        </p:spPr>
        <p:txBody>
          <a:bodyPr vert="horz" lIns="62124" tIns="31062" rIns="62124" bIns="31062" rtlCol="0" anchor="b"/>
          <a:lstStyle>
            <a:lvl1pPr algn="r">
              <a:defRPr sz="800"/>
            </a:lvl1pPr>
          </a:lstStyle>
          <a:p>
            <a:fld id="{A98F7E0D-EFFC-401D-92D5-C6D7FFA85C9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6904928"/>
      </p:ext>
    </p:extLst>
  </p:cSld>
  <p:clrMap bg1="lt1" tx1="dk1" bg2="lt2" tx2="dk2" accent1="accent1" accent2="accent2" accent3="accent3" accent4="accent4" accent5="accent5" accent6="accent6" hlink="hlink" folHlink="folHlink"/>
  <p:hf hd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1978448" cy="341064"/>
          </a:xfrm>
          <a:prstGeom prst="rect">
            <a:avLst/>
          </a:prstGeom>
        </p:spPr>
        <p:txBody>
          <a:bodyPr vert="horz" lIns="62124" tIns="31062" rIns="62124" bIns="31062" rtlCol="0"/>
          <a:lstStyle>
            <a:lvl1pPr algn="l">
              <a:defRPr sz="8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2586146" y="0"/>
            <a:ext cx="1978448" cy="341064"/>
          </a:xfrm>
          <a:prstGeom prst="rect">
            <a:avLst/>
          </a:prstGeom>
        </p:spPr>
        <p:txBody>
          <a:bodyPr vert="horz" lIns="62124" tIns="31062" rIns="62124" bIns="31062" rtlCol="0"/>
          <a:lstStyle>
            <a:lvl1pPr algn="r">
              <a:defRPr sz="800"/>
            </a:lvl1pPr>
          </a:lstStyle>
          <a:p>
            <a:fld id="{918D016D-B17E-4354-A921-243CF8F6D059}" type="datetime1">
              <a:rPr lang="de-DE" smtClean="0"/>
              <a:t>05.10.2023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246063" y="850900"/>
            <a:ext cx="4073525" cy="2292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62124" tIns="31062" rIns="62124" bIns="31062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456565" y="3271381"/>
            <a:ext cx="3652520" cy="2676585"/>
          </a:xfrm>
          <a:prstGeom prst="rect">
            <a:avLst/>
          </a:prstGeom>
        </p:spPr>
        <p:txBody>
          <a:bodyPr vert="horz" lIns="62124" tIns="31062" rIns="62124" bIns="31062" rtlCol="0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6456612"/>
            <a:ext cx="1978448" cy="341064"/>
          </a:xfrm>
          <a:prstGeom prst="rect">
            <a:avLst/>
          </a:prstGeom>
        </p:spPr>
        <p:txBody>
          <a:bodyPr vert="horz" lIns="62124" tIns="31062" rIns="62124" bIns="31062" rtlCol="0" anchor="b"/>
          <a:lstStyle>
            <a:lvl1pPr algn="l">
              <a:defRPr sz="8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2586146" y="6456612"/>
            <a:ext cx="1978448" cy="341064"/>
          </a:xfrm>
          <a:prstGeom prst="rect">
            <a:avLst/>
          </a:prstGeom>
        </p:spPr>
        <p:txBody>
          <a:bodyPr vert="horz" lIns="62124" tIns="31062" rIns="62124" bIns="31062" rtlCol="0" anchor="b"/>
          <a:lstStyle>
            <a:lvl1pPr algn="r">
              <a:defRPr sz="800"/>
            </a:lvl1pPr>
          </a:lstStyle>
          <a:p>
            <a:fld id="{F10BD1BD-921B-4BCC-910F-22D57D571B1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80276810"/>
      </p:ext>
    </p:extLst>
  </p:cSld>
  <p:clrMap bg1="lt1" tx1="dk1" bg2="lt2" tx2="dk2" accent1="accent1" accent2="accent2" accent3="accent3" accent4="accent4" accent5="accent5" accent6="accent6" hlink="hlink" folHlink="folHlink"/>
  <p:hf hd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918D016D-B17E-4354-A921-243CF8F6D059}" type="datetime1">
              <a:rPr lang="de-DE" smtClean="0"/>
              <a:t>05.10.2023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BD1BD-921B-4BCC-910F-22D57D571B1D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738099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918D016D-B17E-4354-A921-243CF8F6D059}" type="datetime1">
              <a:rPr lang="de-DE" smtClean="0"/>
              <a:t>05.10.2023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0BD1BD-921B-4BCC-910F-22D57D571B1D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444617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 dirty="0"/>
              <a:t>Veranstaltungstitel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Weiterer Titel, Datum</a:t>
            </a:r>
          </a:p>
        </p:txBody>
      </p:sp>
    </p:spTree>
    <p:extLst>
      <p:ext uri="{BB962C8B-B14F-4D97-AF65-F5344CB8AC3E}">
        <p14:creationId xmlns:p14="http://schemas.microsoft.com/office/powerpoint/2010/main" val="34503549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38200" y="1463040"/>
            <a:ext cx="11106752" cy="471392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3" name="Textfeld 12"/>
          <p:cNvSpPr txBox="1"/>
          <p:nvPr userDrawn="1"/>
        </p:nvSpPr>
        <p:spPr>
          <a:xfrm>
            <a:off x="-114182" y="6371924"/>
            <a:ext cx="821916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46AC0E0B-4E5A-4235-A714-D429CE22208D}" type="slidenum">
              <a:rPr lang="de-DE" smtClean="0">
                <a:solidFill>
                  <a:schemeClr val="bg1">
                    <a:lumMod val="65000"/>
                  </a:schemeClr>
                </a:solidFill>
              </a:rPr>
              <a:pPr algn="r"/>
              <a:t>‹Nr.›</a:t>
            </a:fld>
            <a:endParaRPr lang="de-DE" dirty="0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16" name="Gerader Verbinder 15"/>
          <p:cNvCxnSpPr/>
          <p:nvPr userDrawn="1"/>
        </p:nvCxnSpPr>
        <p:spPr>
          <a:xfrm flipV="1">
            <a:off x="0" y="6430167"/>
            <a:ext cx="11483546" cy="2"/>
          </a:xfrm>
          <a:prstGeom prst="line">
            <a:avLst/>
          </a:prstGeom>
          <a:ln>
            <a:gradFill flip="none" rotWithShape="1">
              <a:gsLst>
                <a:gs pos="0">
                  <a:srgbClr val="31A6A1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el 13"/>
          <p:cNvSpPr>
            <a:spLocks noGrp="1"/>
          </p:cNvSpPr>
          <p:nvPr>
            <p:ph type="title"/>
          </p:nvPr>
        </p:nvSpPr>
        <p:spPr>
          <a:xfrm>
            <a:off x="2666198" y="619876"/>
            <a:ext cx="6872438" cy="453022"/>
          </a:xfrm>
          <a:prstGeom prst="rect">
            <a:avLst/>
          </a:prstGeom>
          <a:effectLst>
            <a:outerShdw blurRad="50800" dist="38100" dir="2700000" algn="t" rotWithShape="0">
              <a:prstClr val="black">
                <a:alpha val="20000"/>
              </a:prstClr>
            </a:outerShdw>
          </a:effectLst>
        </p:spPr>
        <p:txBody>
          <a:bodyPr/>
          <a:lstStyle>
            <a:lvl1pPr>
              <a:defRPr sz="2400">
                <a:solidFill>
                  <a:srgbClr val="31A6A1"/>
                </a:solidFill>
                <a:effectLst>
                  <a:outerShdw blurRad="50800" dist="38100" dir="2700000" algn="ctr" rotWithShape="0">
                    <a:srgbClr val="000000">
                      <a:alpha val="10000"/>
                    </a:srgbClr>
                  </a:outerShdw>
                </a:effectLst>
                <a:latin typeface="+mn-lt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pic>
        <p:nvPicPr>
          <p:cNvPr id="8" name="Grafik 7" descr="NA beim BIBB: Durchführung"/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0810" y="6282201"/>
            <a:ext cx="2244142" cy="475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Bild 1" descr="C:\Users\willmann\AppData\Local\Microsoft\Windows\INetCache\Content.Word\logo_Europa_BBS_HQ_2100x946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1609" y="6286403"/>
            <a:ext cx="765175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Grafik 3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8021" y="6251478"/>
            <a:ext cx="1049338" cy="37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Bild 2" descr="C:\Users\willmann\AppData\Local\Microsoft\Windows\INetCache\Content.Word\Luino_College_Logo.gif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9859" y="6251478"/>
            <a:ext cx="430212" cy="40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Grafik 4" descr="Tredun logo hukassa? – Kati Savolainen"/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1334" y="6340378"/>
            <a:ext cx="854075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Grafik 5" descr="ies-politecnico-vigo-3 - Fagor Automation - Deutschland"/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3934" y="6257828"/>
            <a:ext cx="118745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28923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088879" cy="1742173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699" r="-947" b="-3408"/>
          <a:stretch/>
        </p:blipFill>
        <p:spPr>
          <a:xfrm>
            <a:off x="5694947" y="0"/>
            <a:ext cx="6497053" cy="1111250"/>
          </a:xfrm>
          <a:prstGeom prst="rect">
            <a:avLst/>
          </a:prstGeom>
        </p:spPr>
      </p:pic>
      <p:cxnSp>
        <p:nvCxnSpPr>
          <p:cNvPr id="12" name="Gerader Verbinder 11"/>
          <p:cNvCxnSpPr/>
          <p:nvPr userDrawn="1"/>
        </p:nvCxnSpPr>
        <p:spPr>
          <a:xfrm>
            <a:off x="3580598" y="1111250"/>
            <a:ext cx="8611402" cy="0"/>
          </a:xfrm>
          <a:prstGeom prst="line">
            <a:avLst/>
          </a:prstGeom>
          <a:ln>
            <a:gradFill flip="none" rotWithShape="1">
              <a:gsLst>
                <a:gs pos="0">
                  <a:srgbClr val="31A6A1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5979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3" Type="http://schemas.openxmlformats.org/officeDocument/2006/relationships/image" Target="../media/image9.jpeg"/><Relationship Id="rId7" Type="http://schemas.openxmlformats.org/officeDocument/2006/relationships/image" Target="../media/image7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7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2.png"/><Relationship Id="rId5" Type="http://schemas.openxmlformats.org/officeDocument/2006/relationships/image" Target="../media/image5.png"/><Relationship Id="rId15" Type="http://schemas.openxmlformats.org/officeDocument/2006/relationships/image" Target="../media/image16.png"/><Relationship Id="rId10" Type="http://schemas.openxmlformats.org/officeDocument/2006/relationships/image" Target="../media/image11.gif"/><Relationship Id="rId4" Type="http://schemas.openxmlformats.org/officeDocument/2006/relationships/image" Target="../media/image4.png"/><Relationship Id="rId9" Type="http://schemas.openxmlformats.org/officeDocument/2006/relationships/image" Target="../media/image10.jpeg"/><Relationship Id="rId14" Type="http://schemas.openxmlformats.org/officeDocument/2006/relationships/image" Target="../media/image15.jpe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346786" y="2694081"/>
            <a:ext cx="7288739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de-DE" sz="4000" dirty="0">
                <a:effectLst>
                  <a:outerShdw blurRad="50800" dist="38100" dir="2700000" algn="ctr" rotWithShape="0">
                    <a:srgbClr val="000000">
                      <a:alpha val="10000"/>
                    </a:srgbClr>
                  </a:outerShdw>
                </a:effectLst>
                <a:latin typeface="+mj-lt"/>
                <a:ea typeface="+mj-ea"/>
                <a:cs typeface="+mj-cs"/>
              </a:rPr>
              <a:t>virtual </a:t>
            </a:r>
            <a:r>
              <a:rPr lang="de-DE" sz="4000" dirty="0" err="1">
                <a:effectLst>
                  <a:outerShdw blurRad="50800" dist="38100" dir="2700000" algn="ctr" rotWithShape="0">
                    <a:srgbClr val="000000">
                      <a:alpha val="10000"/>
                    </a:srgbClr>
                  </a:outerShdw>
                </a:effectLst>
                <a:latin typeface="+mj-lt"/>
                <a:ea typeface="+mj-ea"/>
                <a:cs typeface="+mj-cs"/>
              </a:rPr>
              <a:t>reality</a:t>
            </a:r>
            <a:r>
              <a:rPr lang="de-DE" sz="4000" dirty="0">
                <a:effectLst>
                  <a:outerShdw blurRad="50800" dist="38100" dir="2700000" algn="ctr" rotWithShape="0">
                    <a:srgbClr val="000000">
                      <a:alpha val="10000"/>
                    </a:srgbClr>
                  </a:outerShdw>
                </a:effectLst>
                <a:latin typeface="+mj-lt"/>
                <a:ea typeface="+mj-ea"/>
                <a:cs typeface="+mj-cs"/>
              </a:rPr>
              <a:t> in </a:t>
            </a:r>
            <a:br>
              <a:rPr lang="de-DE" sz="4000" dirty="0">
                <a:effectLst>
                  <a:outerShdw blurRad="50800" dist="38100" dir="2700000" algn="ctr" rotWithShape="0">
                    <a:srgbClr val="000000">
                      <a:alpha val="10000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r>
              <a:rPr lang="de-DE" sz="4000" dirty="0">
                <a:effectLst>
                  <a:outerShdw blurRad="50800" dist="38100" dir="2700000" algn="ctr" rotWithShape="0">
                    <a:srgbClr val="000000">
                      <a:alpha val="10000"/>
                    </a:srgbClr>
                  </a:outerShdw>
                </a:effectLst>
                <a:latin typeface="+mj-lt"/>
                <a:ea typeface="+mj-ea"/>
                <a:cs typeface="+mj-cs"/>
              </a:rPr>
              <a:t>Vocational Education and </a:t>
            </a:r>
            <a:r>
              <a:rPr lang="de-DE" sz="4000" dirty="0" err="1">
                <a:effectLst>
                  <a:outerShdw blurRad="50800" dist="38100" dir="2700000" algn="ctr" rotWithShape="0">
                    <a:srgbClr val="000000">
                      <a:alpha val="10000"/>
                    </a:srgbClr>
                  </a:outerShdw>
                </a:effectLst>
                <a:latin typeface="+mj-lt"/>
                <a:ea typeface="+mj-ea"/>
                <a:cs typeface="+mj-cs"/>
              </a:rPr>
              <a:t>training</a:t>
            </a:r>
            <a:r>
              <a:rPr lang="de-DE" sz="4000" dirty="0">
                <a:effectLst>
                  <a:outerShdw blurRad="50800" dist="38100" dir="2700000" algn="ctr" rotWithShape="0">
                    <a:srgbClr val="000000">
                      <a:alpha val="10000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br>
              <a:rPr lang="de-DE" sz="4000" dirty="0">
                <a:effectLst>
                  <a:outerShdw blurRad="50800" dist="38100" dir="2700000" algn="ctr" rotWithShape="0">
                    <a:srgbClr val="000000">
                      <a:alpha val="10000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r>
              <a:rPr lang="de-DE" sz="4000" dirty="0">
                <a:effectLst>
                  <a:outerShdw blurRad="50800" dist="38100" dir="2700000" algn="ctr" rotWithShape="0">
                    <a:srgbClr val="000000">
                      <a:alpha val="10000"/>
                    </a:srgbClr>
                  </a:outerShdw>
                </a:effectLst>
                <a:latin typeface="+mj-lt"/>
                <a:ea typeface="+mj-ea"/>
                <a:cs typeface="+mj-cs"/>
              </a:rPr>
              <a:t>in </a:t>
            </a:r>
            <a:r>
              <a:rPr lang="de-DE" sz="4000" dirty="0" err="1">
                <a:effectLst>
                  <a:outerShdw blurRad="50800" dist="38100" dir="2700000" algn="ctr" rotWithShape="0">
                    <a:srgbClr val="000000">
                      <a:alpha val="10000"/>
                    </a:srgbClr>
                  </a:outerShdw>
                </a:effectLst>
                <a:latin typeface="+mj-lt"/>
                <a:ea typeface="+mj-ea"/>
                <a:cs typeface="+mj-cs"/>
              </a:rPr>
              <a:t>the</a:t>
            </a:r>
            <a:r>
              <a:rPr lang="de-DE" sz="4000" dirty="0">
                <a:effectLst>
                  <a:outerShdw blurRad="50800" dist="38100" dir="2700000" algn="ctr" rotWithShape="0">
                    <a:srgbClr val="000000">
                      <a:alpha val="10000"/>
                    </a:srgbClr>
                  </a:outerShdw>
                </a:effectLst>
                <a:latin typeface="+mj-lt"/>
                <a:ea typeface="+mj-ea"/>
                <a:cs typeface="+mj-cs"/>
              </a:rPr>
              <a:t> Industry 4.0 – ARVETI4.0</a:t>
            </a:r>
          </a:p>
          <a:p>
            <a:r>
              <a:rPr lang="de-DE" sz="1400" b="1" dirty="0"/>
              <a:t> </a:t>
            </a:r>
            <a:r>
              <a:rPr lang="de-DE" sz="1400" dirty="0"/>
              <a:t>2020-1-DE02-KA202-007497 </a:t>
            </a:r>
            <a:endParaRPr lang="de-DE" sz="3200" dirty="0"/>
          </a:p>
        </p:txBody>
      </p:sp>
      <p:pic>
        <p:nvPicPr>
          <p:cNvPr id="2050" name="Bild 7" descr="cid:image004.jpg@01D5DD98.3602AC5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9682" y="2897923"/>
            <a:ext cx="2743200" cy="182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Bild 1" descr="C:\Users\willmann\AppData\Local\Microsoft\Windows\INetCache\Content.Word\logo_Europa_BBS_HQ_2100x946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8494" y="650846"/>
            <a:ext cx="765175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Grafik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4906" y="615921"/>
            <a:ext cx="1049338" cy="37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Bild 2" descr="C:\Users\willmann\AppData\Local\Microsoft\Windows\INetCache\Content.Word\Luino_College_Logo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744" y="615921"/>
            <a:ext cx="430212" cy="40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Grafik 4" descr="Tredun logo hukassa? – Kati Savolaine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8219" y="704821"/>
            <a:ext cx="854075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Grafik 5" descr="ies-politecnico-vigo-3 - Fagor Automation - Deutschland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19" y="622271"/>
            <a:ext cx="118745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 descr="https://eacea.ec.europa.eu/sites/eacea-site/files/logosbeneficaireserasmusleft_en_1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7333" y="6079220"/>
            <a:ext cx="3200400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feld 11"/>
          <p:cNvSpPr txBox="1"/>
          <p:nvPr/>
        </p:nvSpPr>
        <p:spPr>
          <a:xfrm>
            <a:off x="-1037" y="6059620"/>
            <a:ext cx="16768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Ausbildungspartner</a:t>
            </a:r>
            <a:endParaRPr lang="de-DE" sz="3200" dirty="0"/>
          </a:p>
        </p:txBody>
      </p:sp>
      <p:pic>
        <p:nvPicPr>
          <p:cNvPr id="13" name="Picture 2" descr="Wildwuchs Westnetz GmbH Logo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33" y="6295471"/>
            <a:ext cx="1376617" cy="501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Datei:Krone logo.sv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5580" y="6354199"/>
            <a:ext cx="1682937" cy="332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Grafik 1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188781" y="6393006"/>
            <a:ext cx="1866695" cy="323764"/>
          </a:xfrm>
          <a:prstGeom prst="rect">
            <a:avLst/>
          </a:prstGeom>
        </p:spPr>
      </p:pic>
      <p:pic>
        <p:nvPicPr>
          <p:cNvPr id="17" name="Picture 10" descr="Logo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484" y="6367398"/>
            <a:ext cx="1512359" cy="319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https://www.igk-krabbe.de/fileadmin/_processed_/csm_Logo_CCW_f8b0fcf587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8164" y="6181829"/>
            <a:ext cx="837194" cy="629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4" descr="Datei:Grimme-Logo.sv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2991" y="6374000"/>
            <a:ext cx="1524581" cy="324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22229486-4DD6-D742-F330-A7F359BBEF2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2543" y="1360202"/>
            <a:ext cx="1476375" cy="409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0B9A22B9-2A52-9437-33E0-5F92A9AB899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727381" y="1227038"/>
            <a:ext cx="2752725" cy="116205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CA3376C8-66C2-9EC5-5B76-B75C9C754013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867" y="1303066"/>
            <a:ext cx="2303733" cy="1086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9277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33CD251C-A887-4D2F-925B-FC09719853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A7141D1C-2BA7-B9C5-FA20-F64E34914C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484" y="1610024"/>
            <a:ext cx="3853590" cy="145700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outcome electrical parts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70AE191-D2EA-45C9-A44D-830C188F74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72021" y="518649"/>
            <a:ext cx="1128382" cy="847206"/>
            <a:chOff x="8183879" y="1000124"/>
            <a:chExt cx="1562267" cy="1172973"/>
          </a:xfrm>
        </p:grpSpPr>
        <p:sp>
          <p:nvSpPr>
            <p:cNvPr id="17" name="Freeform 5">
              <a:extLst>
                <a:ext uri="{FF2B5EF4-FFF2-40B4-BE49-F238E27FC236}">
                  <a16:creationId xmlns:a16="http://schemas.microsoft.com/office/drawing/2014/main" id="{23A0E4C1-B7A6-4637-AC51-4A5AE3841F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83879" y="1348782"/>
              <a:ext cx="935037" cy="8243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5">
              <a:extLst>
                <a:ext uri="{FF2B5EF4-FFF2-40B4-BE49-F238E27FC236}">
                  <a16:creationId xmlns:a16="http://schemas.microsoft.com/office/drawing/2014/main" id="{F4E8C039-CC58-44F3-8A7B-E0A934C1D0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83979" y="1000124"/>
              <a:ext cx="762167" cy="6719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68F7E87B-ADD4-E3E2-F21A-5A9DCDCC86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9696" y="3383280"/>
            <a:ext cx="3058623" cy="327232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 dirty="0"/>
              <a:t>build in 6 </a:t>
            </a:r>
            <a:r>
              <a:rPr lang="en-US" sz="2000" dirty="0" err="1"/>
              <a:t>beQuiet</a:t>
            </a:r>
            <a:r>
              <a:rPr lang="en-US" sz="2000" dirty="0"/>
              <a:t>! fans for cooling of the casing</a:t>
            </a:r>
          </a:p>
          <a:p>
            <a:r>
              <a:rPr lang="en-US" sz="2000" dirty="0"/>
              <a:t>3 new power outlets for internal </a:t>
            </a:r>
            <a:r>
              <a:rPr lang="en-US" sz="2000" dirty="0" err="1"/>
              <a:t>wirering</a:t>
            </a:r>
            <a:r>
              <a:rPr lang="en-US" sz="2000" dirty="0"/>
              <a:t> </a:t>
            </a:r>
          </a:p>
        </p:txBody>
      </p:sp>
      <p:pic>
        <p:nvPicPr>
          <p:cNvPr id="5" name="Inhaltsplatzhalter 4" descr="Ein Bild, das drinnen, Küche, Herd enthält.&#10;&#10;Automatisch generierte Beschreibung">
            <a:extLst>
              <a:ext uri="{FF2B5EF4-FFF2-40B4-BE49-F238E27FC236}">
                <a16:creationId xmlns:a16="http://schemas.microsoft.com/office/drawing/2014/main" id="{751ABD36-7F02-3938-4106-6988D377F6B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85" r="2" b="2"/>
          <a:stretch/>
        </p:blipFill>
        <p:spPr>
          <a:xfrm>
            <a:off x="4636963" y="10"/>
            <a:ext cx="7555037" cy="33832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Grafik 6" descr="Ein Bild, das Text enthält.&#10;&#10;Automatisch generierte Beschreibung">
            <a:extLst>
              <a:ext uri="{FF2B5EF4-FFF2-40B4-BE49-F238E27FC236}">
                <a16:creationId xmlns:a16="http://schemas.microsoft.com/office/drawing/2014/main" id="{9B0326E0-DBA1-83C8-A3AF-E656649B808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7" r="-2" b="-2"/>
          <a:stretch/>
        </p:blipFill>
        <p:spPr>
          <a:xfrm>
            <a:off x="4636963" y="3474721"/>
            <a:ext cx="7552944" cy="3383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720910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09C509D2-0C1A-47B8-89C1-D3AB17D452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1BE690B4-C077-C96E-3A39-F60400BF37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264" y="556994"/>
            <a:ext cx="4753535" cy="167249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outcome mechanical parts</a:t>
            </a:r>
          </a:p>
        </p:txBody>
      </p:sp>
      <p:pic>
        <p:nvPicPr>
          <p:cNvPr id="7" name="Grafik 6" descr="Ein Bild, das drinnen enthält.&#10;&#10;Automatisch generierte Beschreibung">
            <a:extLst>
              <a:ext uri="{FF2B5EF4-FFF2-40B4-BE49-F238E27FC236}">
                <a16:creationId xmlns:a16="http://schemas.microsoft.com/office/drawing/2014/main" id="{6AE11458-FF83-4718-A16A-ABBFE801801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24" r="21482" b="-2"/>
          <a:stretch/>
        </p:blipFill>
        <p:spPr>
          <a:xfrm rot="5400000">
            <a:off x="-171436" y="166794"/>
            <a:ext cx="3339649" cy="30060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Inhaltsplatzhalter 4" descr="Ein Bild, das drinnen, Backofen, Mikrowelle, Küchengerät enthält.&#10;&#10;Automatisch generierte Beschreibung">
            <a:extLst>
              <a:ext uri="{FF2B5EF4-FFF2-40B4-BE49-F238E27FC236}">
                <a16:creationId xmlns:a16="http://schemas.microsoft.com/office/drawing/2014/main" id="{EBBF007B-6A79-0780-4C38-5C53B33C41D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12" r="2794" b="2"/>
          <a:stretch/>
        </p:blipFill>
        <p:spPr>
          <a:xfrm>
            <a:off x="-2" y="3518351"/>
            <a:ext cx="6189158" cy="33396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Inhaltsplatzhalter 10">
            <a:extLst>
              <a:ext uri="{FF2B5EF4-FFF2-40B4-BE49-F238E27FC236}">
                <a16:creationId xmlns:a16="http://schemas.microsoft.com/office/drawing/2014/main" id="{9FFBBC0E-5876-920D-2AA1-0FDD7D71CA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24" r="18209"/>
          <a:stretch/>
        </p:blipFill>
        <p:spPr>
          <a:xfrm rot="5400000">
            <a:off x="3451505" y="568857"/>
            <a:ext cx="3306508" cy="21687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4AC0A0A3-B39C-6EF7-61FE-785315096196}"/>
              </a:ext>
            </a:extLst>
          </p:cNvPr>
          <p:cNvSpPr txBox="1"/>
          <p:nvPr/>
        </p:nvSpPr>
        <p:spPr>
          <a:xfrm>
            <a:off x="6189156" y="2229493"/>
            <a:ext cx="5404709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dirty="0" err="1"/>
              <a:t>welded</a:t>
            </a:r>
            <a:r>
              <a:rPr lang="de-DE" sz="2000" dirty="0"/>
              <a:t> </a:t>
            </a:r>
            <a:r>
              <a:rPr lang="de-DE" sz="2000" dirty="0" err="1"/>
              <a:t>storing</a:t>
            </a:r>
            <a:r>
              <a:rPr lang="de-DE" sz="2000" dirty="0"/>
              <a:t> </a:t>
            </a:r>
            <a:r>
              <a:rPr lang="de-DE" sz="2000" dirty="0" err="1"/>
              <a:t>part</a:t>
            </a:r>
            <a:r>
              <a:rPr lang="de-DE" sz="2000" dirty="0"/>
              <a:t> </a:t>
            </a:r>
            <a:r>
              <a:rPr lang="de-DE" sz="2000" dirty="0" err="1"/>
              <a:t>for</a:t>
            </a:r>
            <a:r>
              <a:rPr lang="de-DE" sz="2000" dirty="0"/>
              <a:t> </a:t>
            </a:r>
            <a:r>
              <a:rPr lang="de-DE" sz="2000" dirty="0" err="1"/>
              <a:t>the</a:t>
            </a:r>
            <a:r>
              <a:rPr lang="de-DE" sz="2000" dirty="0"/>
              <a:t> </a:t>
            </a:r>
            <a:r>
              <a:rPr lang="de-DE" sz="2000" dirty="0" err="1"/>
              <a:t>glasses</a:t>
            </a:r>
            <a:endParaRPr lang="de-DE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dirty="0" err="1"/>
              <a:t>sensor</a:t>
            </a:r>
            <a:r>
              <a:rPr lang="de-DE" sz="2000" dirty="0"/>
              <a:t> </a:t>
            </a:r>
            <a:r>
              <a:rPr lang="de-DE" sz="2000" dirty="0" err="1"/>
              <a:t>is</a:t>
            </a:r>
            <a:r>
              <a:rPr lang="de-DE" sz="2000" dirty="0"/>
              <a:t> </a:t>
            </a:r>
            <a:r>
              <a:rPr lang="de-DE" sz="2000" dirty="0" err="1"/>
              <a:t>attached</a:t>
            </a:r>
            <a:r>
              <a:rPr lang="de-DE" sz="2000" dirty="0"/>
              <a:t> </a:t>
            </a:r>
            <a:r>
              <a:rPr lang="de-DE" sz="2000" dirty="0" err="1"/>
              <a:t>to</a:t>
            </a:r>
            <a:r>
              <a:rPr lang="de-DE" sz="2000" dirty="0"/>
              <a:t> a </a:t>
            </a:r>
            <a:r>
              <a:rPr lang="de-DE" sz="2000" dirty="0" err="1"/>
              <a:t>metal</a:t>
            </a:r>
            <a:r>
              <a:rPr lang="de-DE" sz="2000" dirty="0"/>
              <a:t> pole (</a:t>
            </a:r>
            <a:r>
              <a:rPr lang="de-DE" sz="2000" dirty="0" err="1"/>
              <a:t>hight</a:t>
            </a:r>
            <a:r>
              <a:rPr lang="de-DE" sz="2000" dirty="0"/>
              <a:t> </a:t>
            </a:r>
            <a:r>
              <a:rPr lang="de-DE" sz="2000" dirty="0" err="1"/>
              <a:t>adjustment</a:t>
            </a:r>
            <a:r>
              <a:rPr lang="de-DE" sz="2000" dirty="0"/>
              <a:t>) and a ball </a:t>
            </a:r>
            <a:r>
              <a:rPr lang="de-DE" sz="2000" dirty="0" err="1"/>
              <a:t>joint</a:t>
            </a:r>
            <a:r>
              <a:rPr lang="de-DE" sz="2000" dirty="0"/>
              <a:t> (angle </a:t>
            </a:r>
            <a:r>
              <a:rPr lang="de-DE" sz="2000" dirty="0" err="1"/>
              <a:t>adjustment</a:t>
            </a:r>
            <a:r>
              <a:rPr lang="de-DE" sz="2000" dirty="0"/>
              <a:t>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2000" dirty="0"/>
              <a:t>milled </a:t>
            </a:r>
            <a:r>
              <a:rPr lang="de-DE" sz="2000" dirty="0" err="1"/>
              <a:t>ventilation</a:t>
            </a:r>
            <a:r>
              <a:rPr lang="de-DE" sz="2000" dirty="0"/>
              <a:t> </a:t>
            </a:r>
            <a:r>
              <a:rPr lang="de-DE" sz="2000" dirty="0" err="1"/>
              <a:t>slots</a:t>
            </a:r>
            <a:r>
              <a:rPr lang="de-DE" sz="2000" dirty="0"/>
              <a:t> in </a:t>
            </a:r>
            <a:r>
              <a:rPr lang="de-DE" sz="2000" dirty="0" err="1"/>
              <a:t>the</a:t>
            </a:r>
            <a:r>
              <a:rPr lang="de-DE" sz="2000" dirty="0"/>
              <a:t> front and in </a:t>
            </a:r>
            <a:r>
              <a:rPr lang="de-DE" sz="2000" dirty="0" err="1"/>
              <a:t>the</a:t>
            </a:r>
            <a:r>
              <a:rPr lang="de-DE" sz="2000" dirty="0"/>
              <a:t> back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291364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28FF88A3-8EBC-4142-8CC2-EBE257ED6C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nhaltsplatzhalter 4" descr="Ein Bild, das drinnen, Ausrüstung, zugemüllt enthält.&#10;&#10;Automatisch generierte Beschreibung">
            <a:extLst>
              <a:ext uri="{FF2B5EF4-FFF2-40B4-BE49-F238E27FC236}">
                <a16:creationId xmlns:a16="http://schemas.microsoft.com/office/drawing/2014/main" id="{7674D830-726B-572C-BDD9-A5CDA9C5DAC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84" r="23466"/>
          <a:stretch/>
        </p:blipFill>
        <p:spPr>
          <a:xfrm rot="5400000">
            <a:off x="2667001" y="-2666998"/>
            <a:ext cx="6858000" cy="12191997"/>
          </a:xfrm>
          <a:prstGeom prst="rect">
            <a:avLst/>
          </a:prstGeo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241504AC-E180-EE33-AA39-BB0B40EEDE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0936" y="844486"/>
            <a:ext cx="9484225" cy="146177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dirty="0">
                <a:solidFill>
                  <a:schemeClr val="tx1"/>
                </a:solidFill>
                <a:latin typeface="+mj-lt"/>
              </a:rPr>
              <a:t>outcome 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7D8A815-1B1F-4DB5-A03C-F4987CF0CB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V="1">
            <a:off x="327777" y="343106"/>
            <a:ext cx="1692092" cy="1852591"/>
            <a:chOff x="790870" y="911082"/>
            <a:chExt cx="2191635" cy="2442764"/>
          </a:xfrm>
        </p:grpSpPr>
        <p:sp>
          <p:nvSpPr>
            <p:cNvPr id="22" name="Freeform 5">
              <a:extLst>
                <a:ext uri="{FF2B5EF4-FFF2-40B4-BE49-F238E27FC236}">
                  <a16:creationId xmlns:a16="http://schemas.microsoft.com/office/drawing/2014/main" id="{261388EF-B4CE-4326-979A-2F53CED606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90870" y="2245586"/>
              <a:ext cx="1262906" cy="1108260"/>
            </a:xfrm>
            <a:custGeom>
              <a:avLst/>
              <a:gdLst>
                <a:gd name="T0" fmla="*/ 781 w 1099"/>
                <a:gd name="T1" fmla="*/ 0 h 968"/>
                <a:gd name="T2" fmla="*/ 318 w 1099"/>
                <a:gd name="T3" fmla="*/ 0 h 968"/>
                <a:gd name="T4" fmla="*/ 246 w 1099"/>
                <a:gd name="T5" fmla="*/ 42 h 968"/>
                <a:gd name="T6" fmla="*/ 15 w 1099"/>
                <a:gd name="T7" fmla="*/ 443 h 968"/>
                <a:gd name="T8" fmla="*/ 15 w 1099"/>
                <a:gd name="T9" fmla="*/ 525 h 968"/>
                <a:gd name="T10" fmla="*/ 246 w 1099"/>
                <a:gd name="T11" fmla="*/ 926 h 968"/>
                <a:gd name="T12" fmla="*/ 318 w 1099"/>
                <a:gd name="T13" fmla="*/ 968 h 968"/>
                <a:gd name="T14" fmla="*/ 781 w 1099"/>
                <a:gd name="T15" fmla="*/ 968 h 968"/>
                <a:gd name="T16" fmla="*/ 852 w 1099"/>
                <a:gd name="T17" fmla="*/ 926 h 968"/>
                <a:gd name="T18" fmla="*/ 1084 w 1099"/>
                <a:gd name="T19" fmla="*/ 525 h 968"/>
                <a:gd name="T20" fmla="*/ 1084 w 1099"/>
                <a:gd name="T21" fmla="*/ 443 h 968"/>
                <a:gd name="T22" fmla="*/ 852 w 1099"/>
                <a:gd name="T23" fmla="*/ 42 h 968"/>
                <a:gd name="T24" fmla="*/ 781 w 1099"/>
                <a:gd name="T25" fmla="*/ 0 h 9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9" h="968">
                  <a:moveTo>
                    <a:pt x="781" y="0"/>
                  </a:moveTo>
                  <a:cubicBezTo>
                    <a:pt x="318" y="0"/>
                    <a:pt x="318" y="0"/>
                    <a:pt x="318" y="0"/>
                  </a:cubicBezTo>
                  <a:cubicBezTo>
                    <a:pt x="288" y="0"/>
                    <a:pt x="261" y="16"/>
                    <a:pt x="246" y="42"/>
                  </a:cubicBezTo>
                  <a:cubicBezTo>
                    <a:pt x="15" y="443"/>
                    <a:pt x="15" y="443"/>
                    <a:pt x="15" y="443"/>
                  </a:cubicBezTo>
                  <a:cubicBezTo>
                    <a:pt x="0" y="468"/>
                    <a:pt x="0" y="500"/>
                    <a:pt x="15" y="525"/>
                  </a:cubicBezTo>
                  <a:cubicBezTo>
                    <a:pt x="246" y="926"/>
                    <a:pt x="246" y="926"/>
                    <a:pt x="246" y="926"/>
                  </a:cubicBezTo>
                  <a:cubicBezTo>
                    <a:pt x="261" y="952"/>
                    <a:pt x="288" y="968"/>
                    <a:pt x="318" y="968"/>
                  </a:cubicBezTo>
                  <a:cubicBezTo>
                    <a:pt x="781" y="968"/>
                    <a:pt x="781" y="968"/>
                    <a:pt x="781" y="968"/>
                  </a:cubicBezTo>
                  <a:cubicBezTo>
                    <a:pt x="810" y="968"/>
                    <a:pt x="838" y="952"/>
                    <a:pt x="852" y="926"/>
                  </a:cubicBezTo>
                  <a:cubicBezTo>
                    <a:pt x="1084" y="525"/>
                    <a:pt x="1084" y="525"/>
                    <a:pt x="1084" y="525"/>
                  </a:cubicBezTo>
                  <a:cubicBezTo>
                    <a:pt x="1099" y="500"/>
                    <a:pt x="1099" y="468"/>
                    <a:pt x="1084" y="443"/>
                  </a:cubicBezTo>
                  <a:cubicBezTo>
                    <a:pt x="852" y="42"/>
                    <a:pt x="852" y="42"/>
                    <a:pt x="852" y="42"/>
                  </a:cubicBezTo>
                  <a:cubicBezTo>
                    <a:pt x="838" y="16"/>
                    <a:pt x="810" y="0"/>
                    <a:pt x="781" y="0"/>
                  </a:cubicBezTo>
                  <a:close/>
                </a:path>
              </a:pathLst>
            </a:custGeom>
            <a:solidFill>
              <a:schemeClr val="tx1">
                <a:alpha val="40000"/>
              </a:schemeClr>
            </a:solidFill>
            <a:ln w="635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" name="Freeform 5">
              <a:extLst>
                <a:ext uri="{FF2B5EF4-FFF2-40B4-BE49-F238E27FC236}">
                  <a16:creationId xmlns:a16="http://schemas.microsoft.com/office/drawing/2014/main" id="{33A25547-9075-4BDB-8F46-BA09E76AA3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33975" y="911082"/>
              <a:ext cx="2048530" cy="1797684"/>
            </a:xfrm>
            <a:custGeom>
              <a:avLst/>
              <a:gdLst>
                <a:gd name="T0" fmla="*/ 781 w 1099"/>
                <a:gd name="T1" fmla="*/ 0 h 968"/>
                <a:gd name="T2" fmla="*/ 318 w 1099"/>
                <a:gd name="T3" fmla="*/ 0 h 968"/>
                <a:gd name="T4" fmla="*/ 246 w 1099"/>
                <a:gd name="T5" fmla="*/ 42 h 968"/>
                <a:gd name="T6" fmla="*/ 15 w 1099"/>
                <a:gd name="T7" fmla="*/ 443 h 968"/>
                <a:gd name="T8" fmla="*/ 15 w 1099"/>
                <a:gd name="T9" fmla="*/ 525 h 968"/>
                <a:gd name="T10" fmla="*/ 246 w 1099"/>
                <a:gd name="T11" fmla="*/ 926 h 968"/>
                <a:gd name="T12" fmla="*/ 318 w 1099"/>
                <a:gd name="T13" fmla="*/ 968 h 968"/>
                <a:gd name="T14" fmla="*/ 781 w 1099"/>
                <a:gd name="T15" fmla="*/ 968 h 968"/>
                <a:gd name="T16" fmla="*/ 852 w 1099"/>
                <a:gd name="T17" fmla="*/ 926 h 968"/>
                <a:gd name="T18" fmla="*/ 1084 w 1099"/>
                <a:gd name="T19" fmla="*/ 525 h 968"/>
                <a:gd name="T20" fmla="*/ 1084 w 1099"/>
                <a:gd name="T21" fmla="*/ 443 h 968"/>
                <a:gd name="T22" fmla="*/ 852 w 1099"/>
                <a:gd name="T23" fmla="*/ 42 h 968"/>
                <a:gd name="T24" fmla="*/ 781 w 1099"/>
                <a:gd name="T25" fmla="*/ 0 h 9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9" h="968">
                  <a:moveTo>
                    <a:pt x="781" y="0"/>
                  </a:moveTo>
                  <a:cubicBezTo>
                    <a:pt x="318" y="0"/>
                    <a:pt x="318" y="0"/>
                    <a:pt x="318" y="0"/>
                  </a:cubicBezTo>
                  <a:cubicBezTo>
                    <a:pt x="288" y="0"/>
                    <a:pt x="261" y="16"/>
                    <a:pt x="246" y="42"/>
                  </a:cubicBezTo>
                  <a:cubicBezTo>
                    <a:pt x="15" y="443"/>
                    <a:pt x="15" y="443"/>
                    <a:pt x="15" y="443"/>
                  </a:cubicBezTo>
                  <a:cubicBezTo>
                    <a:pt x="0" y="468"/>
                    <a:pt x="0" y="500"/>
                    <a:pt x="15" y="525"/>
                  </a:cubicBezTo>
                  <a:cubicBezTo>
                    <a:pt x="246" y="926"/>
                    <a:pt x="246" y="926"/>
                    <a:pt x="246" y="926"/>
                  </a:cubicBezTo>
                  <a:cubicBezTo>
                    <a:pt x="261" y="952"/>
                    <a:pt x="288" y="968"/>
                    <a:pt x="318" y="968"/>
                  </a:cubicBezTo>
                  <a:cubicBezTo>
                    <a:pt x="781" y="968"/>
                    <a:pt x="781" y="968"/>
                    <a:pt x="781" y="968"/>
                  </a:cubicBezTo>
                  <a:cubicBezTo>
                    <a:pt x="810" y="968"/>
                    <a:pt x="838" y="952"/>
                    <a:pt x="852" y="926"/>
                  </a:cubicBezTo>
                  <a:cubicBezTo>
                    <a:pt x="1084" y="525"/>
                    <a:pt x="1084" y="525"/>
                    <a:pt x="1084" y="525"/>
                  </a:cubicBezTo>
                  <a:cubicBezTo>
                    <a:pt x="1099" y="500"/>
                    <a:pt x="1099" y="468"/>
                    <a:pt x="1084" y="443"/>
                  </a:cubicBezTo>
                  <a:cubicBezTo>
                    <a:pt x="852" y="42"/>
                    <a:pt x="852" y="42"/>
                    <a:pt x="852" y="42"/>
                  </a:cubicBezTo>
                  <a:cubicBezTo>
                    <a:pt x="838" y="16"/>
                    <a:pt x="810" y="0"/>
                    <a:pt x="781" y="0"/>
                  </a:cubicBezTo>
                  <a:close/>
                </a:path>
              </a:pathLst>
            </a:custGeom>
            <a:noFill/>
            <a:ln w="63500" cap="flat">
              <a:solidFill>
                <a:schemeClr val="tx1">
                  <a:alpha val="6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" name="Freeform 5">
              <a:extLst>
                <a:ext uri="{FF2B5EF4-FFF2-40B4-BE49-F238E27FC236}">
                  <a16:creationId xmlns:a16="http://schemas.microsoft.com/office/drawing/2014/main" id="{1D917FAD-3240-4D3F-91A0-9571F75DC6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62936" y="1825453"/>
              <a:ext cx="799094" cy="701243"/>
            </a:xfrm>
            <a:custGeom>
              <a:avLst/>
              <a:gdLst>
                <a:gd name="T0" fmla="*/ 781 w 1099"/>
                <a:gd name="T1" fmla="*/ 0 h 968"/>
                <a:gd name="T2" fmla="*/ 318 w 1099"/>
                <a:gd name="T3" fmla="*/ 0 h 968"/>
                <a:gd name="T4" fmla="*/ 246 w 1099"/>
                <a:gd name="T5" fmla="*/ 42 h 968"/>
                <a:gd name="T6" fmla="*/ 15 w 1099"/>
                <a:gd name="T7" fmla="*/ 443 h 968"/>
                <a:gd name="T8" fmla="*/ 15 w 1099"/>
                <a:gd name="T9" fmla="*/ 525 h 968"/>
                <a:gd name="T10" fmla="*/ 246 w 1099"/>
                <a:gd name="T11" fmla="*/ 926 h 968"/>
                <a:gd name="T12" fmla="*/ 318 w 1099"/>
                <a:gd name="T13" fmla="*/ 968 h 968"/>
                <a:gd name="T14" fmla="*/ 781 w 1099"/>
                <a:gd name="T15" fmla="*/ 968 h 968"/>
                <a:gd name="T16" fmla="*/ 852 w 1099"/>
                <a:gd name="T17" fmla="*/ 926 h 968"/>
                <a:gd name="T18" fmla="*/ 1084 w 1099"/>
                <a:gd name="T19" fmla="*/ 525 h 968"/>
                <a:gd name="T20" fmla="*/ 1084 w 1099"/>
                <a:gd name="T21" fmla="*/ 443 h 968"/>
                <a:gd name="T22" fmla="*/ 852 w 1099"/>
                <a:gd name="T23" fmla="*/ 42 h 968"/>
                <a:gd name="T24" fmla="*/ 781 w 1099"/>
                <a:gd name="T25" fmla="*/ 0 h 9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9" h="968">
                  <a:moveTo>
                    <a:pt x="781" y="0"/>
                  </a:moveTo>
                  <a:cubicBezTo>
                    <a:pt x="318" y="0"/>
                    <a:pt x="318" y="0"/>
                    <a:pt x="318" y="0"/>
                  </a:cubicBezTo>
                  <a:cubicBezTo>
                    <a:pt x="288" y="0"/>
                    <a:pt x="261" y="16"/>
                    <a:pt x="246" y="42"/>
                  </a:cubicBezTo>
                  <a:cubicBezTo>
                    <a:pt x="15" y="443"/>
                    <a:pt x="15" y="443"/>
                    <a:pt x="15" y="443"/>
                  </a:cubicBezTo>
                  <a:cubicBezTo>
                    <a:pt x="0" y="468"/>
                    <a:pt x="0" y="500"/>
                    <a:pt x="15" y="525"/>
                  </a:cubicBezTo>
                  <a:cubicBezTo>
                    <a:pt x="246" y="926"/>
                    <a:pt x="246" y="926"/>
                    <a:pt x="246" y="926"/>
                  </a:cubicBezTo>
                  <a:cubicBezTo>
                    <a:pt x="261" y="952"/>
                    <a:pt x="288" y="968"/>
                    <a:pt x="318" y="968"/>
                  </a:cubicBezTo>
                  <a:cubicBezTo>
                    <a:pt x="781" y="968"/>
                    <a:pt x="781" y="968"/>
                    <a:pt x="781" y="968"/>
                  </a:cubicBezTo>
                  <a:cubicBezTo>
                    <a:pt x="810" y="968"/>
                    <a:pt x="838" y="952"/>
                    <a:pt x="852" y="926"/>
                  </a:cubicBezTo>
                  <a:cubicBezTo>
                    <a:pt x="1084" y="525"/>
                    <a:pt x="1084" y="525"/>
                    <a:pt x="1084" y="525"/>
                  </a:cubicBezTo>
                  <a:cubicBezTo>
                    <a:pt x="1099" y="500"/>
                    <a:pt x="1099" y="468"/>
                    <a:pt x="1084" y="443"/>
                  </a:cubicBezTo>
                  <a:cubicBezTo>
                    <a:pt x="852" y="42"/>
                    <a:pt x="852" y="42"/>
                    <a:pt x="852" y="42"/>
                  </a:cubicBezTo>
                  <a:cubicBezTo>
                    <a:pt x="838" y="16"/>
                    <a:pt x="810" y="0"/>
                    <a:pt x="781" y="0"/>
                  </a:cubicBezTo>
                  <a:close/>
                </a:path>
              </a:pathLst>
            </a:custGeom>
            <a:solidFill>
              <a:schemeClr val="tx1">
                <a:alpha val="60000"/>
              </a:schemeClr>
            </a:solidFill>
            <a:ln w="635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9DD1CE6B-E3C6-E028-316D-39109803FC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10936" y="2470248"/>
            <a:ext cx="9484235" cy="3052726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400" dirty="0"/>
              <a:t>a semi-realistic experience of driving a BIG X</a:t>
            </a:r>
          </a:p>
          <a:p>
            <a:r>
              <a:rPr lang="en-US" sz="2400" dirty="0"/>
              <a:t>still needs extra features which will be worked on in the future</a:t>
            </a:r>
          </a:p>
          <a:p>
            <a:pPr marL="0" indent="0"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08358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9" name="Rectangle 1032">
            <a:extLst>
              <a:ext uri="{FF2B5EF4-FFF2-40B4-BE49-F238E27FC236}">
                <a16:creationId xmlns:a16="http://schemas.microsoft.com/office/drawing/2014/main" id="{F269BDC9-F5DC-4A16-9583-2F8CE41846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el 8">
            <a:extLst>
              <a:ext uri="{FF2B5EF4-FFF2-40B4-BE49-F238E27FC236}">
                <a16:creationId xmlns:a16="http://schemas.microsoft.com/office/drawing/2014/main" id="{2529FD64-5959-4F49-BD4B-CDA131DC81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063296"/>
            <a:ext cx="9144000" cy="11526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kern="1200">
                <a:latin typeface="+mj-lt"/>
                <a:ea typeface="+mj-ea"/>
                <a:cs typeface="+mj-cs"/>
              </a:rPr>
              <a:t>Thank you for your attention!</a:t>
            </a:r>
          </a:p>
        </p:txBody>
      </p:sp>
      <p:sp>
        <p:nvSpPr>
          <p:cNvPr id="1050" name="Freeform: Shape 1034">
            <a:extLst>
              <a:ext uri="{FF2B5EF4-FFF2-40B4-BE49-F238E27FC236}">
                <a16:creationId xmlns:a16="http://schemas.microsoft.com/office/drawing/2014/main" id="{903CE7F4-D1BB-4A5B-8E96-9151776403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-2"/>
            <a:ext cx="9379192" cy="4251280"/>
          </a:xfrm>
          <a:custGeom>
            <a:avLst/>
            <a:gdLst>
              <a:gd name="connsiteX0" fmla="*/ 9379192 w 9379192"/>
              <a:gd name="connsiteY0" fmla="*/ 3752527 h 3752527"/>
              <a:gd name="connsiteX1" fmla="*/ 3293459 w 9379192"/>
              <a:gd name="connsiteY1" fmla="*/ 3752527 h 3752527"/>
              <a:gd name="connsiteX2" fmla="*/ 3297156 w 9379192"/>
              <a:gd name="connsiteY2" fmla="*/ 3752055 h 3752527"/>
              <a:gd name="connsiteX3" fmla="*/ 3642095 w 9379192"/>
              <a:gd name="connsiteY3" fmla="*/ 3690141 h 3752527"/>
              <a:gd name="connsiteX4" fmla="*/ 2307659 w 9379192"/>
              <a:gd name="connsiteY4" fmla="*/ 3500267 h 3752527"/>
              <a:gd name="connsiteX5" fmla="*/ 2383194 w 9379192"/>
              <a:gd name="connsiteY5" fmla="*/ 3475501 h 3752527"/>
              <a:gd name="connsiteX6" fmla="*/ 2237161 w 9379192"/>
              <a:gd name="connsiteY6" fmla="*/ 3376437 h 3752527"/>
              <a:gd name="connsiteX7" fmla="*/ 1637924 w 9379192"/>
              <a:gd name="connsiteY7" fmla="*/ 3219585 h 3752527"/>
              <a:gd name="connsiteX8" fmla="*/ 2383194 w 9379192"/>
              <a:gd name="connsiteY8" fmla="*/ 2955415 h 3752527"/>
              <a:gd name="connsiteX9" fmla="*/ 1542249 w 9379192"/>
              <a:gd name="connsiteY9" fmla="*/ 2596307 h 3752527"/>
              <a:gd name="connsiteX10" fmla="*/ 1114221 w 9379192"/>
              <a:gd name="connsiteY10" fmla="*/ 2509625 h 3752527"/>
              <a:gd name="connsiteX11" fmla="*/ 2524191 w 9379192"/>
              <a:gd name="connsiteY11" fmla="*/ 2059708 h 3752527"/>
              <a:gd name="connsiteX12" fmla="*/ 238027 w 9379192"/>
              <a:gd name="connsiteY12" fmla="*/ 1836815 h 3752527"/>
              <a:gd name="connsiteX13" fmla="*/ 424343 w 9379192"/>
              <a:gd name="connsiteY13" fmla="*/ 1746006 h 3752527"/>
              <a:gd name="connsiteX14" fmla="*/ 1844384 w 9379192"/>
              <a:gd name="connsiteY14" fmla="*/ 1770772 h 3752527"/>
              <a:gd name="connsiteX15" fmla="*/ 2081058 w 9379192"/>
              <a:gd name="connsiteY15" fmla="*/ 1700602 h 3752527"/>
              <a:gd name="connsiteX16" fmla="*/ 1844384 w 9379192"/>
              <a:gd name="connsiteY16" fmla="*/ 1589154 h 3752527"/>
              <a:gd name="connsiteX17" fmla="*/ 922869 w 9379192"/>
              <a:gd name="connsiteY17" fmla="*/ 1506601 h 3752527"/>
              <a:gd name="connsiteX18" fmla="*/ 681160 w 9379192"/>
              <a:gd name="connsiteY18" fmla="*/ 1320855 h 3752527"/>
              <a:gd name="connsiteX19" fmla="*/ 273276 w 9379192"/>
              <a:gd name="connsiteY19" fmla="*/ 1106216 h 3752527"/>
              <a:gd name="connsiteX20" fmla="*/ 555269 w 9379192"/>
              <a:gd name="connsiteY20" fmla="*/ 928727 h 3752527"/>
              <a:gd name="connsiteX21" fmla="*/ 97029 w 9379192"/>
              <a:gd name="connsiteY21" fmla="*/ 664555 h 3752527"/>
              <a:gd name="connsiteX22" fmla="*/ 227955 w 9379192"/>
              <a:gd name="connsiteY22" fmla="*/ 317831 h 3752527"/>
              <a:gd name="connsiteX23" fmla="*/ 998402 w 9379192"/>
              <a:gd name="connsiteY23" fmla="*/ 235277 h 3752527"/>
              <a:gd name="connsiteX24" fmla="*/ 2030701 w 9379192"/>
              <a:gd name="connsiteY24" fmla="*/ 115575 h 3752527"/>
              <a:gd name="connsiteX25" fmla="*/ 3068036 w 9379192"/>
              <a:gd name="connsiteY25" fmla="*/ 12383 h 3752527"/>
              <a:gd name="connsiteX26" fmla="*/ 4105370 w 9379192"/>
              <a:gd name="connsiteY26" fmla="*/ 12383 h 3752527"/>
              <a:gd name="connsiteX27" fmla="*/ 4402472 w 9379192"/>
              <a:gd name="connsiteY27" fmla="*/ 20638 h 3752527"/>
              <a:gd name="connsiteX28" fmla="*/ 4407507 w 9379192"/>
              <a:gd name="connsiteY28" fmla="*/ 20638 h 3752527"/>
              <a:gd name="connsiteX29" fmla="*/ 5696622 w 9379192"/>
              <a:gd name="connsiteY29" fmla="*/ 57788 h 3752527"/>
              <a:gd name="connsiteX30" fmla="*/ 6175004 w 9379192"/>
              <a:gd name="connsiteY30" fmla="*/ 61915 h 3752527"/>
              <a:gd name="connsiteX31" fmla="*/ 7212339 w 9379192"/>
              <a:gd name="connsiteY31" fmla="*/ 66042 h 3752527"/>
              <a:gd name="connsiteX32" fmla="*/ 8244638 w 9379192"/>
              <a:gd name="connsiteY32" fmla="*/ 49532 h 3752527"/>
              <a:gd name="connsiteX33" fmla="*/ 9292044 w 9379192"/>
              <a:gd name="connsiteY33" fmla="*/ 0 h 3752527"/>
              <a:gd name="connsiteX34" fmla="*/ 9379192 w 9379192"/>
              <a:gd name="connsiteY34" fmla="*/ 2762 h 3752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9379192" h="3752527">
                <a:moveTo>
                  <a:pt x="9379192" y="3752527"/>
                </a:moveTo>
                <a:lnTo>
                  <a:pt x="3293459" y="3752527"/>
                </a:lnTo>
                <a:lnTo>
                  <a:pt x="3297156" y="3752055"/>
                </a:lnTo>
                <a:cubicBezTo>
                  <a:pt x="3412975" y="3736577"/>
                  <a:pt x="3551454" y="3714906"/>
                  <a:pt x="3642095" y="3690141"/>
                </a:cubicBezTo>
                <a:cubicBezTo>
                  <a:pt x="3380244" y="3686012"/>
                  <a:pt x="2347945" y="3529162"/>
                  <a:pt x="2307659" y="3500267"/>
                </a:cubicBezTo>
                <a:cubicBezTo>
                  <a:pt x="2327803" y="3492012"/>
                  <a:pt x="2358017" y="3483757"/>
                  <a:pt x="2383194" y="3475501"/>
                </a:cubicBezTo>
                <a:cubicBezTo>
                  <a:pt x="2327803" y="3450736"/>
                  <a:pt x="2282482" y="3421842"/>
                  <a:pt x="2237161" y="3376437"/>
                </a:cubicBezTo>
                <a:cubicBezTo>
                  <a:pt x="2091129" y="3223714"/>
                  <a:pt x="1844384" y="3277374"/>
                  <a:pt x="1637924" y="3219585"/>
                </a:cubicBezTo>
                <a:cubicBezTo>
                  <a:pt x="1768850" y="2897627"/>
                  <a:pt x="2116307" y="3017329"/>
                  <a:pt x="2383194" y="2955415"/>
                </a:cubicBezTo>
                <a:cubicBezTo>
                  <a:pt x="1683245" y="2765541"/>
                  <a:pt x="1819207" y="2666477"/>
                  <a:pt x="1542249" y="2596307"/>
                </a:cubicBezTo>
                <a:cubicBezTo>
                  <a:pt x="1194791" y="2509625"/>
                  <a:pt x="1114221" y="2509625"/>
                  <a:pt x="1114221" y="2509625"/>
                </a:cubicBezTo>
                <a:cubicBezTo>
                  <a:pt x="1522105" y="2245455"/>
                  <a:pt x="2010559" y="2530264"/>
                  <a:pt x="2524191" y="2059708"/>
                </a:cubicBezTo>
                <a:cubicBezTo>
                  <a:pt x="2030701" y="1993667"/>
                  <a:pt x="555269" y="1960645"/>
                  <a:pt x="238027" y="1836815"/>
                </a:cubicBezTo>
                <a:cubicBezTo>
                  <a:pt x="358880" y="1882219"/>
                  <a:pt x="368952" y="1746006"/>
                  <a:pt x="424343" y="1746006"/>
                </a:cubicBezTo>
                <a:cubicBezTo>
                  <a:pt x="892655" y="1741879"/>
                  <a:pt x="1371037" y="1820305"/>
                  <a:pt x="1844384" y="1770772"/>
                </a:cubicBezTo>
                <a:cubicBezTo>
                  <a:pt x="1929989" y="1766645"/>
                  <a:pt x="2065951" y="1803793"/>
                  <a:pt x="2081058" y="1700602"/>
                </a:cubicBezTo>
                <a:cubicBezTo>
                  <a:pt x="2096164" y="1572644"/>
                  <a:pt x="1919919" y="1601537"/>
                  <a:pt x="1844384" y="1589154"/>
                </a:cubicBezTo>
                <a:cubicBezTo>
                  <a:pt x="1537212" y="1547877"/>
                  <a:pt x="1235076" y="1531367"/>
                  <a:pt x="922869" y="1506601"/>
                </a:cubicBezTo>
                <a:cubicBezTo>
                  <a:pt x="791943" y="1494218"/>
                  <a:pt x="630804" y="1518984"/>
                  <a:pt x="681160" y="1320855"/>
                </a:cubicBezTo>
                <a:cubicBezTo>
                  <a:pt x="640874" y="1130983"/>
                  <a:pt x="399166" y="1197025"/>
                  <a:pt x="273276" y="1106216"/>
                </a:cubicBezTo>
                <a:cubicBezTo>
                  <a:pt x="333703" y="998897"/>
                  <a:pt x="504913" y="1073196"/>
                  <a:pt x="555269" y="928727"/>
                </a:cubicBezTo>
                <a:cubicBezTo>
                  <a:pt x="313560" y="974131"/>
                  <a:pt x="338738" y="660428"/>
                  <a:pt x="97029" y="664555"/>
                </a:cubicBezTo>
                <a:cubicBezTo>
                  <a:pt x="-104395" y="478810"/>
                  <a:pt x="41638" y="388001"/>
                  <a:pt x="227955" y="317831"/>
                </a:cubicBezTo>
                <a:cubicBezTo>
                  <a:pt x="469664" y="231150"/>
                  <a:pt x="736551" y="251788"/>
                  <a:pt x="998402" y="235277"/>
                </a:cubicBezTo>
                <a:cubicBezTo>
                  <a:pt x="1345860" y="198128"/>
                  <a:pt x="1678209" y="111447"/>
                  <a:pt x="2030701" y="115575"/>
                </a:cubicBezTo>
                <a:cubicBezTo>
                  <a:pt x="2363052" y="28893"/>
                  <a:pt x="2730650" y="123829"/>
                  <a:pt x="3068036" y="12383"/>
                </a:cubicBezTo>
                <a:cubicBezTo>
                  <a:pt x="3410457" y="12383"/>
                  <a:pt x="3757914" y="12383"/>
                  <a:pt x="4105370" y="12383"/>
                </a:cubicBezTo>
                <a:cubicBezTo>
                  <a:pt x="4206084" y="16510"/>
                  <a:pt x="4301759" y="16510"/>
                  <a:pt x="4402472" y="20638"/>
                </a:cubicBezTo>
                <a:cubicBezTo>
                  <a:pt x="4402472" y="20638"/>
                  <a:pt x="4407507" y="20638"/>
                  <a:pt x="4407507" y="20638"/>
                </a:cubicBezTo>
                <a:cubicBezTo>
                  <a:pt x="4840570" y="33022"/>
                  <a:pt x="5268596" y="41276"/>
                  <a:pt x="5696622" y="57788"/>
                </a:cubicBezTo>
                <a:cubicBezTo>
                  <a:pt x="5857761" y="57788"/>
                  <a:pt x="6013864" y="61915"/>
                  <a:pt x="6175004" y="61915"/>
                </a:cubicBezTo>
                <a:cubicBezTo>
                  <a:pt x="6517425" y="82553"/>
                  <a:pt x="6864883" y="94936"/>
                  <a:pt x="7212339" y="66042"/>
                </a:cubicBezTo>
                <a:cubicBezTo>
                  <a:pt x="7559796" y="90809"/>
                  <a:pt x="7897182" y="74298"/>
                  <a:pt x="8244638" y="49532"/>
                </a:cubicBezTo>
                <a:cubicBezTo>
                  <a:pt x="8597130" y="78426"/>
                  <a:pt x="8944587" y="37149"/>
                  <a:pt x="9292044" y="0"/>
                </a:cubicBezTo>
                <a:lnTo>
                  <a:pt x="9379192" y="2762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0E356A5E-41DE-4D6E-A3FD-09B2938F2F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3468" y="1146180"/>
            <a:ext cx="10905064" cy="2153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01532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EB41C5C-0F34-4DDA-9D7C-5E717F35F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384" y="303591"/>
            <a:ext cx="4334256" cy="589674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41457997-7D35-74C3-2339-C012142466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640263"/>
            <a:ext cx="3822192" cy="134497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contents </a:t>
            </a:r>
          </a:p>
        </p:txBody>
      </p:sp>
      <p:cxnSp>
        <p:nvCxnSpPr>
          <p:cNvPr id="20" name="Straight Connector 10">
            <a:extLst>
              <a:ext uri="{FF2B5EF4-FFF2-40B4-BE49-F238E27FC236}">
                <a16:creationId xmlns:a16="http://schemas.microsoft.com/office/drawing/2014/main" id="{57E1E5E6-F385-4E9C-B201-BA5BDE5CAD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04088" y="2050687"/>
            <a:ext cx="3685032" cy="0"/>
          </a:xfrm>
          <a:prstGeom prst="line">
            <a:avLst/>
          </a:prstGeom>
          <a:ln w="22225">
            <a:solidFill>
              <a:srgbClr val="E7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6B4148B6-5176-B942-EF8C-0350B71195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3610" y="2121763"/>
            <a:ext cx="3822192" cy="3773010"/>
          </a:xfrm>
        </p:spPr>
        <p:txBody>
          <a:bodyPr vert="horz" lIns="91440" tIns="45720" rIns="91440" bIns="45720" rtlCol="0">
            <a:normAutofit/>
          </a:bodyPr>
          <a:lstStyle/>
          <a:p>
            <a:pPr marL="742950" indent="-457200">
              <a:buFont typeface="+mj-lt"/>
              <a:buAutoNum type="arabicPeriod"/>
            </a:pPr>
            <a:r>
              <a:rPr lang="en-US" sz="2400" dirty="0">
                <a:solidFill>
                  <a:schemeClr val="bg1"/>
                </a:solidFill>
                <a:effectLst>
                  <a:outerShdw blurRad="50800" dist="38100" dir="2700000" algn="ctr" rotWithShape="0">
                    <a:srgbClr val="000000">
                      <a:alpha val="10000"/>
                    </a:srgbClr>
                  </a:outerShdw>
                </a:effectLst>
              </a:rPr>
              <a:t>introduction</a:t>
            </a:r>
          </a:p>
          <a:p>
            <a:pPr marL="742950" indent="-457200">
              <a:buFont typeface="+mj-lt"/>
              <a:buAutoNum type="arabicPeriod"/>
            </a:pPr>
            <a:r>
              <a:rPr lang="en-US" sz="2400" dirty="0">
                <a:solidFill>
                  <a:schemeClr val="bg1"/>
                </a:solidFill>
                <a:effectLst>
                  <a:outerShdw blurRad="50800" dist="38100" dir="2700000" algn="ctr" rotWithShape="0">
                    <a:srgbClr val="000000">
                      <a:alpha val="10000"/>
                    </a:srgbClr>
                  </a:outerShdw>
                </a:effectLst>
              </a:rPr>
              <a:t>AR component testing </a:t>
            </a:r>
          </a:p>
          <a:p>
            <a:pPr marL="742950" indent="-457200">
              <a:buFont typeface="+mj-lt"/>
              <a:buAutoNum type="arabicPeriod"/>
            </a:pPr>
            <a:r>
              <a:rPr lang="en-US" sz="2400" dirty="0">
                <a:solidFill>
                  <a:schemeClr val="bg1"/>
                </a:solidFill>
                <a:effectLst>
                  <a:outerShdw blurRad="50800" dist="38100" dir="2700000" algn="ctr" rotWithShape="0">
                    <a:srgbClr val="000000">
                      <a:alpha val="10000"/>
                    </a:srgbClr>
                  </a:outerShdw>
                </a:effectLst>
              </a:rPr>
              <a:t>VR farming simulator</a:t>
            </a:r>
          </a:p>
          <a:p>
            <a:pPr lvl="2"/>
            <a:r>
              <a:rPr lang="en-US" dirty="0">
                <a:solidFill>
                  <a:schemeClr val="bg1"/>
                </a:solidFill>
                <a:effectLst>
                  <a:outerShdw blurRad="50800" dist="38100" dir="2700000" algn="ctr" rotWithShape="0">
                    <a:srgbClr val="000000">
                      <a:alpha val="10000"/>
                    </a:srgbClr>
                  </a:outerShdw>
                </a:effectLst>
              </a:rPr>
              <a:t>idea </a:t>
            </a:r>
          </a:p>
          <a:p>
            <a:pPr lvl="2"/>
            <a:r>
              <a:rPr lang="en-US" dirty="0">
                <a:solidFill>
                  <a:schemeClr val="bg1"/>
                </a:solidFill>
                <a:effectLst>
                  <a:outerShdw blurRad="50800" dist="38100" dir="2700000" algn="ctr" rotWithShape="0">
                    <a:srgbClr val="000000">
                      <a:alpha val="10000"/>
                    </a:srgbClr>
                  </a:outerShdw>
                </a:effectLst>
              </a:rPr>
              <a:t>implementation</a:t>
            </a:r>
          </a:p>
          <a:p>
            <a:pPr lvl="2"/>
            <a:r>
              <a:rPr lang="en-US" dirty="0">
                <a:solidFill>
                  <a:schemeClr val="bg1"/>
                </a:solidFill>
                <a:effectLst>
                  <a:outerShdw blurRad="50800" dist="38100" dir="2700000" algn="ctr" rotWithShape="0">
                    <a:srgbClr val="000000">
                      <a:alpha val="10000"/>
                    </a:srgbClr>
                  </a:outerShdw>
                </a:effectLst>
              </a:rPr>
              <a:t>outcome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950423E6-1623-24EB-F76D-C1FB08CC25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0716" y="1924750"/>
            <a:ext cx="6596652" cy="2853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0255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34F797DC-A404-4A74-AA91-EFD1873916B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158465" y="439153"/>
            <a:ext cx="7875070" cy="584775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DE" altLang="de-DE" sz="4000" dirty="0" err="1">
                <a:solidFill>
                  <a:schemeClr val="tx1"/>
                </a:solidFill>
                <a:latin typeface="+mj-lt"/>
              </a:rPr>
              <a:t>idea</a:t>
            </a:r>
            <a:r>
              <a:rPr lang="de-DE" altLang="de-DE" sz="4000" dirty="0">
                <a:solidFill>
                  <a:schemeClr val="tx1"/>
                </a:solidFill>
                <a:latin typeface="+mj-lt"/>
              </a:rPr>
              <a:t> </a:t>
            </a:r>
            <a:r>
              <a:rPr lang="de-DE" altLang="de-DE" sz="4000" dirty="0" err="1">
                <a:solidFill>
                  <a:schemeClr val="tx1"/>
                </a:solidFill>
                <a:latin typeface="+mj-lt"/>
              </a:rPr>
              <a:t>of</a:t>
            </a:r>
            <a:r>
              <a:rPr lang="de-DE" altLang="de-DE" sz="4000" dirty="0">
                <a:solidFill>
                  <a:schemeClr val="tx1"/>
                </a:solidFill>
                <a:latin typeface="+mj-lt"/>
              </a:rPr>
              <a:t> </a:t>
            </a:r>
            <a:r>
              <a:rPr lang="de-DE" altLang="de-DE" sz="4000" dirty="0" err="1">
                <a:solidFill>
                  <a:schemeClr val="tx1"/>
                </a:solidFill>
                <a:latin typeface="+mj-lt"/>
              </a:rPr>
              <a:t>usage</a:t>
            </a:r>
            <a:r>
              <a:rPr lang="de-DE" altLang="de-DE" sz="4000" dirty="0">
                <a:solidFill>
                  <a:schemeClr val="tx1"/>
                </a:solidFill>
                <a:latin typeface="+mj-lt"/>
              </a:rPr>
              <a:t> </a:t>
            </a:r>
            <a:r>
              <a:rPr lang="de-DE" altLang="de-DE" sz="4000" dirty="0" err="1">
                <a:solidFill>
                  <a:schemeClr val="tx1"/>
                </a:solidFill>
                <a:latin typeface="+mj-lt"/>
              </a:rPr>
              <a:t>of</a:t>
            </a:r>
            <a:r>
              <a:rPr lang="de-DE" altLang="de-DE" sz="4000" dirty="0">
                <a:solidFill>
                  <a:schemeClr val="tx1"/>
                </a:solidFill>
                <a:latin typeface="+mj-lt"/>
              </a:rPr>
              <a:t> AR and VR </a:t>
            </a:r>
            <a:r>
              <a:rPr lang="de-DE" altLang="de-DE" sz="4000" dirty="0" err="1">
                <a:solidFill>
                  <a:schemeClr val="tx1"/>
                </a:solidFill>
                <a:latin typeface="+mj-lt"/>
              </a:rPr>
              <a:t>technology</a:t>
            </a:r>
            <a:endParaRPr lang="de-DE" altLang="de-DE" sz="400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08B35C3C-57C2-494C-87ED-C980BE3074A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71" t="10494" r="3425" b="4589"/>
          <a:stretch/>
        </p:blipFill>
        <p:spPr>
          <a:xfrm>
            <a:off x="2222718" y="2768993"/>
            <a:ext cx="2639237" cy="1512063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FE23D140-1C08-4898-A2BA-53F75E14B7C0}"/>
              </a:ext>
            </a:extLst>
          </p:cNvPr>
          <p:cNvSpPr/>
          <p:nvPr/>
        </p:nvSpPr>
        <p:spPr>
          <a:xfrm>
            <a:off x="5350396" y="2567047"/>
            <a:ext cx="576064" cy="2083999"/>
          </a:xfrm>
          <a:prstGeom prst="rect">
            <a:avLst/>
          </a:prstGeom>
          <a:solidFill>
            <a:srgbClr val="478F30"/>
          </a:solidFill>
          <a:ln w="25400" cap="flat" cmpd="sng" algn="ctr">
            <a:solidFill>
              <a:srgbClr val="478F30"/>
            </a:solidFill>
            <a:prstDash val="solid"/>
          </a:ln>
          <a:effectLst/>
        </p:spPr>
        <p:txBody>
          <a:bodyPr vert="vert27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Information </a:t>
            </a:r>
            <a:r>
              <a:rPr kumimoji="0" lang="de-DE" sz="1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processing</a:t>
            </a:r>
            <a:r>
              <a:rPr kumimoji="0" lang="de-DE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/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-provision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1F7EF261-8578-447F-A0FA-E22645DD265A}"/>
              </a:ext>
            </a:extLst>
          </p:cNvPr>
          <p:cNvSpPr txBox="1"/>
          <p:nvPr/>
        </p:nvSpPr>
        <p:spPr>
          <a:xfrm>
            <a:off x="4765265" y="1818170"/>
            <a:ext cx="19623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Processor</a:t>
            </a:r>
            <a:r>
              <a:rPr kumimoji="0" lang="de-DE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: Technical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600" b="1" kern="0" dirty="0">
                <a:solidFill>
                  <a:prstClr val="black"/>
                </a:solidFill>
              </a:rPr>
              <a:t>d</a:t>
            </a:r>
            <a:r>
              <a:rPr kumimoji="0" lang="de-DE" sz="1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ocumentation</a:t>
            </a:r>
            <a:endParaRPr kumimoji="0" lang="de-DE" sz="1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DA2E3127-023E-45F2-8334-E4B2E07603B8}"/>
              </a:ext>
            </a:extLst>
          </p:cNvPr>
          <p:cNvSpPr txBox="1"/>
          <p:nvPr/>
        </p:nvSpPr>
        <p:spPr>
          <a:xfrm>
            <a:off x="8359760" y="1819948"/>
            <a:ext cx="5774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User</a:t>
            </a:r>
            <a:endParaRPr kumimoji="0" lang="de-DE" sz="1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6D695FB7-665B-49CB-9B85-F0A6DA8928DB}"/>
              </a:ext>
            </a:extLst>
          </p:cNvPr>
          <p:cNvSpPr txBox="1"/>
          <p:nvPr/>
        </p:nvSpPr>
        <p:spPr>
          <a:xfrm>
            <a:off x="8859613" y="2318740"/>
            <a:ext cx="6960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400" kern="0" dirty="0">
                <a:solidFill>
                  <a:prstClr val="black"/>
                </a:solidFill>
              </a:rPr>
              <a:t>s</a:t>
            </a:r>
            <a:r>
              <a:rPr kumimoji="0" lang="de-DE" sz="1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ervice</a:t>
            </a:r>
            <a:endParaRPr kumimoji="0" lang="de-DE" sz="11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DA255E53-B93A-4DB6-B10F-CA850B08459D}"/>
              </a:ext>
            </a:extLst>
          </p:cNvPr>
          <p:cNvSpPr txBox="1"/>
          <p:nvPr/>
        </p:nvSpPr>
        <p:spPr>
          <a:xfrm>
            <a:off x="8831559" y="2952744"/>
            <a:ext cx="7521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400" kern="0" dirty="0">
                <a:solidFill>
                  <a:prstClr val="black"/>
                </a:solidFill>
              </a:rPr>
              <a:t>t</a:t>
            </a:r>
            <a:r>
              <a:rPr kumimoji="0" lang="de-DE" sz="1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raining</a:t>
            </a:r>
            <a:endParaRPr kumimoji="0" lang="de-DE" sz="11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58294F44-886A-4ED3-84D8-9145AB960F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245" r="29820" b="13873"/>
          <a:stretch/>
        </p:blipFill>
        <p:spPr>
          <a:xfrm>
            <a:off x="8324313" y="2179545"/>
            <a:ext cx="376229" cy="540000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8FD14DCF-DE78-4BD4-A9B9-D44DDFE0782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245" r="29820" b="13873"/>
          <a:stretch/>
        </p:blipFill>
        <p:spPr>
          <a:xfrm>
            <a:off x="8324313" y="2791044"/>
            <a:ext cx="376229" cy="540000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DCE10F9F-6EE3-4374-900C-1120E474AD5E}"/>
              </a:ext>
            </a:extLst>
          </p:cNvPr>
          <p:cNvSpPr txBox="1"/>
          <p:nvPr/>
        </p:nvSpPr>
        <p:spPr>
          <a:xfrm>
            <a:off x="9006993" y="4094771"/>
            <a:ext cx="9525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Krone App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AB04EB4E-3965-4500-B8BB-8ECA225111AB}"/>
              </a:ext>
            </a:extLst>
          </p:cNvPr>
          <p:cNvSpPr txBox="1"/>
          <p:nvPr/>
        </p:nvSpPr>
        <p:spPr>
          <a:xfrm>
            <a:off x="8699313" y="5321680"/>
            <a:ext cx="10166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400" kern="0" dirty="0">
                <a:solidFill>
                  <a:prstClr val="black"/>
                </a:solidFill>
              </a:rPr>
              <a:t>p</a:t>
            </a:r>
            <a:r>
              <a:rPr kumimoji="0" lang="de-DE" sz="1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ortal</a:t>
            </a:r>
            <a:r>
              <a:rPr kumimoji="0" lang="de-DE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- RMI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FA26D89C-9A47-482F-843C-52D25A2E4BE7}"/>
              </a:ext>
            </a:extLst>
          </p:cNvPr>
          <p:cNvSpPr txBox="1"/>
          <p:nvPr/>
        </p:nvSpPr>
        <p:spPr>
          <a:xfrm>
            <a:off x="8944954" y="4738902"/>
            <a:ext cx="8050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400" kern="0" dirty="0">
                <a:solidFill>
                  <a:prstClr val="black"/>
                </a:solidFill>
              </a:rPr>
              <a:t>t</a:t>
            </a:r>
            <a:r>
              <a:rPr kumimoji="0" lang="de-DE" sz="1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erminal</a:t>
            </a:r>
            <a:endParaRPr kumimoji="0" lang="de-DE" sz="11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6" name="Pfeil nach rechts 60">
            <a:extLst>
              <a:ext uri="{FF2B5EF4-FFF2-40B4-BE49-F238E27FC236}">
                <a16:creationId xmlns:a16="http://schemas.microsoft.com/office/drawing/2014/main" id="{41AD19DF-EAD2-401D-8DDE-590F054735A7}"/>
              </a:ext>
            </a:extLst>
          </p:cNvPr>
          <p:cNvSpPr/>
          <p:nvPr/>
        </p:nvSpPr>
        <p:spPr>
          <a:xfrm rot="20652860">
            <a:off x="6776113" y="2527719"/>
            <a:ext cx="1368000" cy="144000"/>
          </a:xfrm>
          <a:prstGeom prst="rightArrow">
            <a:avLst/>
          </a:prstGeom>
          <a:solidFill>
            <a:srgbClr val="DAE9D6"/>
          </a:solidFill>
          <a:ln w="3175" cap="flat" cmpd="sng" algn="ctr">
            <a:solidFill>
              <a:srgbClr val="478F3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Pfeil nach rechts 61">
            <a:extLst>
              <a:ext uri="{FF2B5EF4-FFF2-40B4-BE49-F238E27FC236}">
                <a16:creationId xmlns:a16="http://schemas.microsoft.com/office/drawing/2014/main" id="{E6CC100A-B151-429A-B4CD-0A49EED622B9}"/>
              </a:ext>
            </a:extLst>
          </p:cNvPr>
          <p:cNvSpPr/>
          <p:nvPr/>
        </p:nvSpPr>
        <p:spPr>
          <a:xfrm rot="20931429">
            <a:off x="6811963" y="3060710"/>
            <a:ext cx="1368000" cy="144000"/>
          </a:xfrm>
          <a:prstGeom prst="rightArrow">
            <a:avLst/>
          </a:prstGeom>
          <a:solidFill>
            <a:srgbClr val="DAE9D6"/>
          </a:solidFill>
          <a:ln w="3175" cap="flat" cmpd="sng" algn="ctr">
            <a:solidFill>
              <a:srgbClr val="478F3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Pfeil nach rechts 62">
            <a:extLst>
              <a:ext uri="{FF2B5EF4-FFF2-40B4-BE49-F238E27FC236}">
                <a16:creationId xmlns:a16="http://schemas.microsoft.com/office/drawing/2014/main" id="{04640A44-CDD3-490F-933A-0A1E27F8EA89}"/>
              </a:ext>
            </a:extLst>
          </p:cNvPr>
          <p:cNvSpPr/>
          <p:nvPr/>
        </p:nvSpPr>
        <p:spPr>
          <a:xfrm>
            <a:off x="6183660" y="3575159"/>
            <a:ext cx="1398985" cy="136713"/>
          </a:xfrm>
          <a:prstGeom prst="rightArrow">
            <a:avLst/>
          </a:prstGeom>
          <a:solidFill>
            <a:srgbClr val="DAE9D6"/>
          </a:solidFill>
          <a:ln w="3175" cap="flat" cmpd="sng" algn="ctr">
            <a:solidFill>
              <a:srgbClr val="478F3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Pfeil nach rechts 63">
            <a:extLst>
              <a:ext uri="{FF2B5EF4-FFF2-40B4-BE49-F238E27FC236}">
                <a16:creationId xmlns:a16="http://schemas.microsoft.com/office/drawing/2014/main" id="{6CA8DE6D-CF3C-43C6-9F0F-29688B5078F1}"/>
              </a:ext>
            </a:extLst>
          </p:cNvPr>
          <p:cNvSpPr/>
          <p:nvPr/>
        </p:nvSpPr>
        <p:spPr>
          <a:xfrm rot="522836">
            <a:off x="6793685" y="4013541"/>
            <a:ext cx="1368000" cy="144000"/>
          </a:xfrm>
          <a:prstGeom prst="rightArrow">
            <a:avLst/>
          </a:prstGeom>
          <a:solidFill>
            <a:srgbClr val="DAE9D6"/>
          </a:solidFill>
          <a:ln w="3175" cap="flat" cmpd="sng" algn="ctr">
            <a:solidFill>
              <a:srgbClr val="478F3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Pfeil nach rechts 64">
            <a:extLst>
              <a:ext uri="{FF2B5EF4-FFF2-40B4-BE49-F238E27FC236}">
                <a16:creationId xmlns:a16="http://schemas.microsoft.com/office/drawing/2014/main" id="{0D82B139-9682-4E22-B404-57FE2CC71C02}"/>
              </a:ext>
            </a:extLst>
          </p:cNvPr>
          <p:cNvSpPr/>
          <p:nvPr/>
        </p:nvSpPr>
        <p:spPr>
          <a:xfrm rot="1033679">
            <a:off x="6752299" y="4517137"/>
            <a:ext cx="1368000" cy="144000"/>
          </a:xfrm>
          <a:prstGeom prst="rightArrow">
            <a:avLst/>
          </a:prstGeom>
          <a:solidFill>
            <a:srgbClr val="DAE9D6"/>
          </a:solidFill>
          <a:ln w="3175" cap="flat" cmpd="sng" algn="ctr">
            <a:solidFill>
              <a:srgbClr val="478F3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53F18E27-0D0F-4118-9353-08D3D2029C7D}"/>
              </a:ext>
            </a:extLst>
          </p:cNvPr>
          <p:cNvSpPr/>
          <p:nvPr/>
        </p:nvSpPr>
        <p:spPr>
          <a:xfrm>
            <a:off x="3033226" y="4327527"/>
            <a:ext cx="101822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400" kern="0" dirty="0">
                <a:solidFill>
                  <a:prstClr val="black"/>
                </a:solidFill>
              </a:rPr>
              <a:t>Digital </a:t>
            </a:r>
            <a:r>
              <a:rPr lang="de-DE" sz="1400" kern="0" dirty="0" err="1">
                <a:solidFill>
                  <a:prstClr val="black"/>
                </a:solidFill>
              </a:rPr>
              <a:t>twin</a:t>
            </a:r>
            <a:endParaRPr kumimoji="0" lang="de-DE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2" name="Pfeil nach rechts 66">
            <a:extLst>
              <a:ext uri="{FF2B5EF4-FFF2-40B4-BE49-F238E27FC236}">
                <a16:creationId xmlns:a16="http://schemas.microsoft.com/office/drawing/2014/main" id="{CF4102D0-0891-404E-8D25-550BDA35657D}"/>
              </a:ext>
            </a:extLst>
          </p:cNvPr>
          <p:cNvSpPr/>
          <p:nvPr/>
        </p:nvSpPr>
        <p:spPr>
          <a:xfrm>
            <a:off x="4846340" y="3541153"/>
            <a:ext cx="360040" cy="158166"/>
          </a:xfrm>
          <a:prstGeom prst="rightArrow">
            <a:avLst/>
          </a:prstGeom>
          <a:solidFill>
            <a:srgbClr val="DAE9D6"/>
          </a:solidFill>
          <a:ln w="3175" cap="flat" cmpd="sng" algn="ctr">
            <a:solidFill>
              <a:srgbClr val="478F3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641B2588-5A53-4A68-AC44-C0EA40E5AA0E}"/>
              </a:ext>
            </a:extLst>
          </p:cNvPr>
          <p:cNvSpPr txBox="1"/>
          <p:nvPr/>
        </p:nvSpPr>
        <p:spPr>
          <a:xfrm>
            <a:off x="8370401" y="2305455"/>
            <a:ext cx="290464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7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AR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FE95E2E0-9155-456D-84B2-833C0E410CE6}"/>
              </a:ext>
            </a:extLst>
          </p:cNvPr>
          <p:cNvSpPr txBox="1"/>
          <p:nvPr/>
        </p:nvSpPr>
        <p:spPr>
          <a:xfrm>
            <a:off x="8367996" y="2920463"/>
            <a:ext cx="28886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7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VR</a:t>
            </a:r>
          </a:p>
        </p:txBody>
      </p:sp>
      <p:sp>
        <p:nvSpPr>
          <p:cNvPr id="26" name="Pfeil nach rechts 70">
            <a:extLst>
              <a:ext uri="{FF2B5EF4-FFF2-40B4-BE49-F238E27FC236}">
                <a16:creationId xmlns:a16="http://schemas.microsoft.com/office/drawing/2014/main" id="{2EBAB799-B7A7-4B3E-9E12-3C69CA202BF3}"/>
              </a:ext>
            </a:extLst>
          </p:cNvPr>
          <p:cNvSpPr/>
          <p:nvPr/>
        </p:nvSpPr>
        <p:spPr>
          <a:xfrm rot="1546248">
            <a:off x="6615742" y="4967689"/>
            <a:ext cx="1368000" cy="144000"/>
          </a:xfrm>
          <a:prstGeom prst="rightArrow">
            <a:avLst/>
          </a:prstGeom>
          <a:solidFill>
            <a:srgbClr val="DAE9D6"/>
          </a:solidFill>
          <a:ln w="3175" cap="flat" cmpd="sng" algn="ctr">
            <a:solidFill>
              <a:srgbClr val="478F3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7" name="Gruppieren 26">
            <a:extLst>
              <a:ext uri="{FF2B5EF4-FFF2-40B4-BE49-F238E27FC236}">
                <a16:creationId xmlns:a16="http://schemas.microsoft.com/office/drawing/2014/main" id="{19DEC722-E1DA-4414-B579-9C5B45B3436F}"/>
              </a:ext>
            </a:extLst>
          </p:cNvPr>
          <p:cNvGrpSpPr/>
          <p:nvPr/>
        </p:nvGrpSpPr>
        <p:grpSpPr>
          <a:xfrm>
            <a:off x="7654652" y="3431143"/>
            <a:ext cx="547143" cy="401209"/>
            <a:chOff x="7308304" y="2428328"/>
            <a:chExt cx="547143" cy="401209"/>
          </a:xfrm>
        </p:grpSpPr>
        <p:pic>
          <p:nvPicPr>
            <p:cNvPr id="28" name="Grafik 27">
              <a:extLst>
                <a:ext uri="{FF2B5EF4-FFF2-40B4-BE49-F238E27FC236}">
                  <a16:creationId xmlns:a16="http://schemas.microsoft.com/office/drawing/2014/main" id="{50DFCF02-3FEF-4133-B491-A8D4336484D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355400" y="2474434"/>
              <a:ext cx="452135" cy="322954"/>
            </a:xfrm>
            <a:prstGeom prst="rect">
              <a:avLst/>
            </a:prstGeom>
          </p:spPr>
        </p:pic>
        <p:sp>
          <p:nvSpPr>
            <p:cNvPr id="29" name="Abgerundetes Rechteck 73">
              <a:extLst>
                <a:ext uri="{FF2B5EF4-FFF2-40B4-BE49-F238E27FC236}">
                  <a16:creationId xmlns:a16="http://schemas.microsoft.com/office/drawing/2014/main" id="{A14148D3-D272-4A21-BA74-5AD4B5469D8F}"/>
                </a:ext>
              </a:extLst>
            </p:cNvPr>
            <p:cNvSpPr/>
            <p:nvPr/>
          </p:nvSpPr>
          <p:spPr>
            <a:xfrm>
              <a:off x="7308304" y="2428328"/>
              <a:ext cx="547143" cy="401209"/>
            </a:xfrm>
            <a:prstGeom prst="roundRect">
              <a:avLst/>
            </a:prstGeom>
            <a:noFill/>
            <a:ln w="25400" cap="flat" cmpd="sng" algn="ctr">
              <a:solidFill>
                <a:srgbClr val="C0504D">
                  <a:lumMod val="60000"/>
                  <a:lumOff val="4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0" name="Textfeld 29">
            <a:extLst>
              <a:ext uri="{FF2B5EF4-FFF2-40B4-BE49-F238E27FC236}">
                <a16:creationId xmlns:a16="http://schemas.microsoft.com/office/drawing/2014/main" id="{D679788B-3285-4691-88EA-29B1F1F31AA9}"/>
              </a:ext>
            </a:extLst>
          </p:cNvPr>
          <p:cNvSpPr txBox="1"/>
          <p:nvPr/>
        </p:nvSpPr>
        <p:spPr>
          <a:xfrm>
            <a:off x="8541271" y="3500478"/>
            <a:ext cx="15055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Operating </a:t>
            </a:r>
            <a:r>
              <a:rPr kumimoji="0" lang="de-DE" sz="1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manual</a:t>
            </a:r>
            <a:endParaRPr kumimoji="0" lang="de-DE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grpSp>
        <p:nvGrpSpPr>
          <p:cNvPr id="31" name="Gruppieren 30">
            <a:extLst>
              <a:ext uri="{FF2B5EF4-FFF2-40B4-BE49-F238E27FC236}">
                <a16:creationId xmlns:a16="http://schemas.microsoft.com/office/drawing/2014/main" id="{07558341-5D21-4D11-B558-15F2B8B9DEC9}"/>
              </a:ext>
            </a:extLst>
          </p:cNvPr>
          <p:cNvGrpSpPr/>
          <p:nvPr/>
        </p:nvGrpSpPr>
        <p:grpSpPr>
          <a:xfrm>
            <a:off x="8164698" y="4604402"/>
            <a:ext cx="711052" cy="583485"/>
            <a:chOff x="5777998" y="1526053"/>
            <a:chExt cx="2926162" cy="2204627"/>
          </a:xfrm>
        </p:grpSpPr>
        <p:pic>
          <p:nvPicPr>
            <p:cNvPr id="32" name="Grafik 31">
              <a:extLst>
                <a:ext uri="{FF2B5EF4-FFF2-40B4-BE49-F238E27FC236}">
                  <a16:creationId xmlns:a16="http://schemas.microsoft.com/office/drawing/2014/main" id="{20843C11-93EA-4CED-A77D-383C18C0B21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77998" y="1526053"/>
              <a:ext cx="2926162" cy="2025831"/>
            </a:xfrm>
            <a:prstGeom prst="rect">
              <a:avLst/>
            </a:prstGeom>
          </p:spPr>
        </p:pic>
        <p:grpSp>
          <p:nvGrpSpPr>
            <p:cNvPr id="33" name="Gruppieren 32">
              <a:extLst>
                <a:ext uri="{FF2B5EF4-FFF2-40B4-BE49-F238E27FC236}">
                  <a16:creationId xmlns:a16="http://schemas.microsoft.com/office/drawing/2014/main" id="{6FF4728C-0BD3-497D-88D4-503F3EBC3D59}"/>
                </a:ext>
              </a:extLst>
            </p:cNvPr>
            <p:cNvGrpSpPr/>
            <p:nvPr/>
          </p:nvGrpSpPr>
          <p:grpSpPr>
            <a:xfrm>
              <a:off x="7050914" y="2974796"/>
              <a:ext cx="553563" cy="755884"/>
              <a:chOff x="7474788" y="2665477"/>
              <a:chExt cx="553563" cy="755884"/>
            </a:xfrm>
          </p:grpSpPr>
          <p:sp>
            <p:nvSpPr>
              <p:cNvPr id="35" name="Textfeld 34">
                <a:extLst>
                  <a:ext uri="{FF2B5EF4-FFF2-40B4-BE49-F238E27FC236}">
                    <a16:creationId xmlns:a16="http://schemas.microsoft.com/office/drawing/2014/main" id="{AE60CC56-7123-4605-B1A5-FE69F001E5F2}"/>
                  </a:ext>
                </a:extLst>
              </p:cNvPr>
              <p:cNvSpPr txBox="1"/>
              <p:nvPr/>
            </p:nvSpPr>
            <p:spPr>
              <a:xfrm rot="10800000" flipV="1">
                <a:off x="7558044" y="2665477"/>
                <a:ext cx="387048" cy="75588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7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6" name="Flussdiagramm: Mehrere Dokumente 35">
                <a:extLst>
                  <a:ext uri="{FF2B5EF4-FFF2-40B4-BE49-F238E27FC236}">
                    <a16:creationId xmlns:a16="http://schemas.microsoft.com/office/drawing/2014/main" id="{9F4FCC36-AB9F-45B4-B30B-B2095A189A6C}"/>
                  </a:ext>
                </a:extLst>
              </p:cNvPr>
              <p:cNvSpPr/>
              <p:nvPr/>
            </p:nvSpPr>
            <p:spPr>
              <a:xfrm>
                <a:off x="7474788" y="2716944"/>
                <a:ext cx="553563" cy="408373"/>
              </a:xfrm>
              <a:prstGeom prst="flowChartMultidocument">
                <a:avLst/>
              </a:prstGeom>
              <a:noFill/>
              <a:ln w="25400" cap="flat" cmpd="sng" algn="ctr">
                <a:solidFill>
                  <a:sysClr val="window" lastClr="FFFFFF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34" name="Interaktive Schaltfläche: Film 79">
              <a:hlinkClick r:id="" action="ppaction://noaction" highlightClick="1"/>
              <a:extLst>
                <a:ext uri="{FF2B5EF4-FFF2-40B4-BE49-F238E27FC236}">
                  <a16:creationId xmlns:a16="http://schemas.microsoft.com/office/drawing/2014/main" id="{DEC950E3-6F70-4ED1-BFDE-B03B80E99209}"/>
                </a:ext>
              </a:extLst>
            </p:cNvPr>
            <p:cNvSpPr/>
            <p:nvPr/>
          </p:nvSpPr>
          <p:spPr>
            <a:xfrm>
              <a:off x="7919816" y="3022707"/>
              <a:ext cx="465645" cy="427034"/>
            </a:xfrm>
            <a:prstGeom prst="actionButtonMovi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7" name="Gruppieren 36">
            <a:extLst>
              <a:ext uri="{FF2B5EF4-FFF2-40B4-BE49-F238E27FC236}">
                <a16:creationId xmlns:a16="http://schemas.microsoft.com/office/drawing/2014/main" id="{F78D6ECF-F790-494A-9433-9DFAF4C226AB}"/>
              </a:ext>
            </a:extLst>
          </p:cNvPr>
          <p:cNvGrpSpPr>
            <a:grpSpLocks noChangeAspect="1"/>
          </p:cNvGrpSpPr>
          <p:nvPr/>
        </p:nvGrpSpPr>
        <p:grpSpPr>
          <a:xfrm>
            <a:off x="8185081" y="3897590"/>
            <a:ext cx="828000" cy="636399"/>
            <a:chOff x="2925266" y="804364"/>
            <a:chExt cx="5391150" cy="4143650"/>
          </a:xfrm>
        </p:grpSpPr>
        <p:pic>
          <p:nvPicPr>
            <p:cNvPr id="38" name="Grafik 37">
              <a:extLst>
                <a:ext uri="{FF2B5EF4-FFF2-40B4-BE49-F238E27FC236}">
                  <a16:creationId xmlns:a16="http://schemas.microsoft.com/office/drawing/2014/main" id="{DCA42B0E-350B-4B23-BB0F-717851AB8DE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925266" y="804364"/>
              <a:ext cx="5391150" cy="4143650"/>
            </a:xfrm>
            <a:prstGeom prst="rect">
              <a:avLst/>
            </a:prstGeom>
          </p:spPr>
        </p:pic>
        <p:pic>
          <p:nvPicPr>
            <p:cNvPr id="39" name="82C10E16-9C95-43CC-945E-329D2B59E0A3" descr="image1.png">
              <a:extLst>
                <a:ext uri="{FF2B5EF4-FFF2-40B4-BE49-F238E27FC236}">
                  <a16:creationId xmlns:a16="http://schemas.microsoft.com/office/drawing/2014/main" id="{F4EF5EDC-8F17-40EB-90F5-B2D5E82FFF3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0890" y="1154655"/>
              <a:ext cx="4392488" cy="3272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" name="Grafik 39">
              <a:extLst>
                <a:ext uri="{FF2B5EF4-FFF2-40B4-BE49-F238E27FC236}">
                  <a16:creationId xmlns:a16="http://schemas.microsoft.com/office/drawing/2014/main" id="{8878A901-B3FB-4D8C-AF9C-47BE7E3C0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22160" y="3301142"/>
              <a:ext cx="1309236" cy="861134"/>
            </a:xfrm>
            <a:prstGeom prst="rect">
              <a:avLst/>
            </a:prstGeom>
          </p:spPr>
        </p:pic>
        <p:pic>
          <p:nvPicPr>
            <p:cNvPr id="41" name="Grafik 40">
              <a:extLst>
                <a:ext uri="{FF2B5EF4-FFF2-40B4-BE49-F238E27FC236}">
                  <a16:creationId xmlns:a16="http://schemas.microsoft.com/office/drawing/2014/main" id="{D290952C-8911-4322-99BB-8C3EBB0E758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5400000">
              <a:off x="6404161" y="3496228"/>
              <a:ext cx="161084" cy="76707"/>
            </a:xfrm>
            <a:prstGeom prst="rect">
              <a:avLst/>
            </a:prstGeom>
          </p:spPr>
        </p:pic>
      </p:grpSp>
      <p:sp>
        <p:nvSpPr>
          <p:cNvPr id="42" name="Rechteck 41">
            <a:extLst>
              <a:ext uri="{FF2B5EF4-FFF2-40B4-BE49-F238E27FC236}">
                <a16:creationId xmlns:a16="http://schemas.microsoft.com/office/drawing/2014/main" id="{A8D769AE-31F0-4DA4-952F-738F45D6EA02}"/>
              </a:ext>
            </a:extLst>
          </p:cNvPr>
          <p:cNvSpPr/>
          <p:nvPr/>
        </p:nvSpPr>
        <p:spPr>
          <a:xfrm>
            <a:off x="8216649" y="2120429"/>
            <a:ext cx="1407917" cy="1294099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Rechteck 42">
            <a:extLst>
              <a:ext uri="{FF2B5EF4-FFF2-40B4-BE49-F238E27FC236}">
                <a16:creationId xmlns:a16="http://schemas.microsoft.com/office/drawing/2014/main" id="{5B5955F9-6411-45C3-9BA6-7AD24791E0E8}"/>
              </a:ext>
            </a:extLst>
          </p:cNvPr>
          <p:cNvSpPr/>
          <p:nvPr/>
        </p:nvSpPr>
        <p:spPr>
          <a:xfrm>
            <a:off x="2267954" y="2661952"/>
            <a:ext cx="2563827" cy="1988584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Textfeld 43">
            <a:extLst>
              <a:ext uri="{FF2B5EF4-FFF2-40B4-BE49-F238E27FC236}">
                <a16:creationId xmlns:a16="http://schemas.microsoft.com/office/drawing/2014/main" id="{4012DABA-AFE1-47B9-B4A5-5B6CF1FB9D1D}"/>
              </a:ext>
            </a:extLst>
          </p:cNvPr>
          <p:cNvSpPr txBox="1"/>
          <p:nvPr/>
        </p:nvSpPr>
        <p:spPr>
          <a:xfrm>
            <a:off x="2851536" y="1821815"/>
            <a:ext cx="20697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Creator:  Construction</a:t>
            </a:r>
          </a:p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600" b="1" kern="0" dirty="0">
                <a:solidFill>
                  <a:prstClr val="black"/>
                </a:solidFill>
              </a:rPr>
              <a:t>&amp; Development</a:t>
            </a:r>
            <a:endParaRPr kumimoji="0" lang="de-DE" sz="1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45" name="Grafik 44">
            <a:extLst>
              <a:ext uri="{FF2B5EF4-FFF2-40B4-BE49-F238E27FC236}">
                <a16:creationId xmlns:a16="http://schemas.microsoft.com/office/drawing/2014/main" id="{031AB66E-4737-4B22-883E-9BA011E2B7C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65007" y="5263083"/>
            <a:ext cx="604996" cy="521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623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C3C70D65-66AC-4568-AA3A-289CB9669D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302" r="5142"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13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07D99D1D-968D-4730-BEEB-B2A8D675DC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448" y="1913950"/>
            <a:ext cx="4204137" cy="134275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/>
                </a:solidFill>
                <a:latin typeface="+mj-lt"/>
              </a:rPr>
              <a:t>VisionLib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B6E1F03D-376A-4EEA-BB24-863CD1E25E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516" y="3417573"/>
            <a:ext cx="4593021" cy="261983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1800" dirty="0"/>
              <a:t>Krone works with an app, which puts 3D drawings on delivered parts</a:t>
            </a:r>
          </a:p>
          <a:p>
            <a:r>
              <a:rPr lang="en-US" sz="1800" dirty="0"/>
              <a:t>easy way to see mistake and deviations</a:t>
            </a:r>
          </a:p>
          <a:p>
            <a:r>
              <a:rPr lang="en-US" sz="1800" dirty="0" err="1"/>
              <a:t>VisionLibcompaning</a:t>
            </a:r>
            <a:r>
              <a:rPr lang="en-US" sz="1800" dirty="0"/>
              <a:t> is the simple version of this system</a:t>
            </a:r>
          </a:p>
          <a:p>
            <a:pPr marL="0" indent="0">
              <a:buNone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59800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003FC168-15B2-5028-FFEB-8DBC886D55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71450" marR="0" lvl="0" indent="-1714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4A7729">
                  <a:lumMod val="60000"/>
                  <a:lumOff val="40000"/>
                </a:srgbClr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  <a:p>
            <a:pPr lvl="0">
              <a:buClr>
                <a:srgbClr val="4A7729">
                  <a:lumMod val="60000"/>
                  <a:lumOff val="40000"/>
                </a:srgbClr>
              </a:buClr>
              <a:defRPr/>
            </a:pPr>
            <a:r>
              <a:rPr lang="en-US" dirty="0">
                <a:solidFill>
                  <a:srgbClr val="000000"/>
                </a:solidFill>
                <a:latin typeface="Open Sans"/>
              </a:rPr>
              <a:t>fast testing of components and assemblies for completeness and relative dimensional accuracy without set-up times</a:t>
            </a:r>
          </a:p>
          <a:p>
            <a:pPr marL="0" lvl="0" indent="0">
              <a:buClr>
                <a:srgbClr val="4A7729">
                  <a:lumMod val="60000"/>
                  <a:lumOff val="40000"/>
                </a:srgbClr>
              </a:buClr>
              <a:buNone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  <a:p>
            <a:pPr lvl="0">
              <a:buClr>
                <a:srgbClr val="4A7729">
                  <a:lumMod val="60000"/>
                  <a:lumOff val="40000"/>
                </a:srgbClr>
              </a:buClr>
              <a:defRPr/>
            </a:pPr>
            <a:r>
              <a:rPr lang="en-US" dirty="0">
                <a:solidFill>
                  <a:srgbClr val="000000"/>
                </a:solidFill>
                <a:latin typeface="Open Sans"/>
              </a:rPr>
              <a:t>materials to be tested do not have to be transported and can be tested on site</a:t>
            </a:r>
          </a:p>
          <a:p>
            <a:pPr marL="0" lvl="0" indent="0">
              <a:buClr>
                <a:srgbClr val="4A7729">
                  <a:lumMod val="60000"/>
                  <a:lumOff val="40000"/>
                </a:srgbClr>
              </a:buClr>
              <a:buNone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  <a:p>
            <a:pPr lvl="0">
              <a:buClr>
                <a:srgbClr val="4A7729">
                  <a:lumMod val="60000"/>
                  <a:lumOff val="40000"/>
                </a:srgbClr>
              </a:buClr>
              <a:defRPr/>
            </a:pPr>
            <a:r>
              <a:rPr lang="en-US" dirty="0">
                <a:solidFill>
                  <a:srgbClr val="000000"/>
                </a:solidFill>
                <a:latin typeface="Open Sans"/>
              </a:rPr>
              <a:t>the variety of different models can be checked quickly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  <a:p>
            <a:endParaRPr lang="de-DE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BDD8D761-9C0E-7958-E9FD-88F663F173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9781" y="546993"/>
            <a:ext cx="6872438" cy="453022"/>
          </a:xfrm>
        </p:spPr>
        <p:txBody>
          <a:bodyPr/>
          <a:lstStyle/>
          <a:p>
            <a:r>
              <a:rPr lang="de-DE" sz="4000" dirty="0" err="1">
                <a:solidFill>
                  <a:schemeClr val="tx1"/>
                </a:solidFill>
                <a:latin typeface="+mj-lt"/>
              </a:rPr>
              <a:t>advantages</a:t>
            </a:r>
            <a:r>
              <a:rPr lang="de-DE" sz="4000" dirty="0">
                <a:solidFill>
                  <a:schemeClr val="tx1"/>
                </a:solidFill>
                <a:latin typeface="+mj-lt"/>
              </a:rPr>
              <a:t> </a:t>
            </a:r>
            <a:r>
              <a:rPr lang="de-DE" sz="4000" dirty="0" err="1">
                <a:solidFill>
                  <a:schemeClr val="tx1"/>
                </a:solidFill>
                <a:latin typeface="+mj-lt"/>
              </a:rPr>
              <a:t>of</a:t>
            </a:r>
            <a:r>
              <a:rPr lang="de-DE" sz="4000" dirty="0">
                <a:solidFill>
                  <a:schemeClr val="tx1"/>
                </a:solidFill>
                <a:latin typeface="+mj-lt"/>
              </a:rPr>
              <a:t> </a:t>
            </a:r>
            <a:r>
              <a:rPr lang="de-DE" sz="4000" dirty="0" err="1">
                <a:solidFill>
                  <a:schemeClr val="tx1"/>
                </a:solidFill>
                <a:latin typeface="+mj-lt"/>
              </a:rPr>
              <a:t>the</a:t>
            </a:r>
            <a:r>
              <a:rPr lang="de-DE" sz="4000" dirty="0">
                <a:solidFill>
                  <a:schemeClr val="tx1"/>
                </a:solidFill>
                <a:latin typeface="+mj-lt"/>
              </a:rPr>
              <a:t> </a:t>
            </a:r>
            <a:r>
              <a:rPr lang="de-DE" sz="4000" dirty="0" err="1">
                <a:solidFill>
                  <a:schemeClr val="tx1"/>
                </a:solidFill>
                <a:latin typeface="+mj-lt"/>
              </a:rPr>
              <a:t>system</a:t>
            </a:r>
            <a:endParaRPr lang="de-DE" sz="4000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89037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1873536" y="517146"/>
            <a:ext cx="6872438" cy="453022"/>
          </a:xfrm>
        </p:spPr>
        <p:txBody>
          <a:bodyPr/>
          <a:lstStyle/>
          <a:p>
            <a:pPr algn="ctr"/>
            <a:r>
              <a:rPr lang="de-DE" sz="4000" dirty="0">
                <a:solidFill>
                  <a:schemeClr val="tx1"/>
                </a:solidFill>
                <a:latin typeface="+mj-lt"/>
              </a:rPr>
              <a:t>AR: </a:t>
            </a:r>
            <a:r>
              <a:rPr lang="de-DE" sz="4000" dirty="0" err="1">
                <a:solidFill>
                  <a:schemeClr val="tx1"/>
                </a:solidFill>
                <a:latin typeface="+mj-lt"/>
              </a:rPr>
              <a:t>Component</a:t>
            </a:r>
            <a:r>
              <a:rPr lang="de-DE" sz="4000" dirty="0">
                <a:solidFill>
                  <a:schemeClr val="tx1"/>
                </a:solidFill>
                <a:latin typeface="+mj-lt"/>
              </a:rPr>
              <a:t> </a:t>
            </a:r>
            <a:r>
              <a:rPr lang="de-DE" sz="4000" dirty="0" err="1">
                <a:solidFill>
                  <a:schemeClr val="tx1"/>
                </a:solidFill>
                <a:latin typeface="+mj-lt"/>
              </a:rPr>
              <a:t>testing</a:t>
            </a:r>
            <a:endParaRPr lang="de-DE" sz="400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4" name="BallenpresseKomp_CleanFootage_Filmfreigabe_01.10.2020">
            <a:hlinkClick r:id="" action="ppaction://media"/>
            <a:extLst>
              <a:ext uri="{FF2B5EF4-FFF2-40B4-BE49-F238E27FC236}">
                <a16:creationId xmlns:a16="http://schemas.microsoft.com/office/drawing/2014/main" id="{D9AED833-66F1-4ED5-862D-B2F0030AECB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44922.666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83827" y="1869255"/>
            <a:ext cx="7037180" cy="3958414"/>
          </a:xfrm>
          <a:prstGeom prst="rect">
            <a:avLst/>
          </a:prstGeom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586E0AA1-7248-4119-B576-2CF4FF22F447}"/>
              </a:ext>
            </a:extLst>
          </p:cNvPr>
          <p:cNvSpPr/>
          <p:nvPr/>
        </p:nvSpPr>
        <p:spPr>
          <a:xfrm>
            <a:off x="5309755" y="3848462"/>
            <a:ext cx="1080120" cy="1080120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 w="19050">
                <a:solidFill>
                  <a:schemeClr val="tx2">
                    <a:lumMod val="60000"/>
                    <a:lumOff val="40000"/>
                  </a:schemeClr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1522413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AF27E758-6F0B-1578-0A1E-041542CB2A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43" b="-1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F331725A-BBE1-D883-B74B-075B334BC3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dirty="0">
                <a:solidFill>
                  <a:schemeClr val="tx1"/>
                </a:solidFill>
                <a:latin typeface="+mj-lt"/>
              </a:rPr>
              <a:t>farming simulator</a:t>
            </a:r>
          </a:p>
        </p:txBody>
      </p:sp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4D0BD607-C125-AFB1-4716-D9382FC817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83561" y="2265037"/>
            <a:ext cx="4172163" cy="3742762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/>
              <a:t>idea: hooking up our farming simulator with our VR Headset</a:t>
            </a:r>
          </a:p>
          <a:p>
            <a:pPr lvl="1">
              <a:buFont typeface="Symbol" panose="05050102010706020507" pitchFamily="18" charset="2"/>
              <a:buChar char="-"/>
            </a:pPr>
            <a:r>
              <a:rPr lang="en-US" sz="2000" dirty="0"/>
              <a:t>will be used as an attraction to recruit new apprentices on events like </a:t>
            </a:r>
            <a:r>
              <a:rPr lang="en-US" sz="2000" dirty="0" err="1"/>
              <a:t>Agritechnica</a:t>
            </a:r>
            <a:endParaRPr lang="en-US" sz="2000" dirty="0"/>
          </a:p>
          <a:p>
            <a:pPr lvl="1">
              <a:buFont typeface="Symbol" panose="05050102010706020507" pitchFamily="18" charset="2"/>
              <a:buChar char="-"/>
            </a:pPr>
            <a:r>
              <a:rPr lang="en-US" sz="2000" dirty="0"/>
              <a:t>could be used for giving machine trainings</a:t>
            </a:r>
          </a:p>
        </p:txBody>
      </p:sp>
    </p:spTree>
    <p:extLst>
      <p:ext uri="{BB962C8B-B14F-4D97-AF65-F5344CB8AC3E}">
        <p14:creationId xmlns:p14="http://schemas.microsoft.com/office/powerpoint/2010/main" val="1233734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F0C4BB74-77D0-B347-504B-3FF6711D9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6"/>
            <a:ext cx="6586491" cy="167660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400" dirty="0">
                <a:solidFill>
                  <a:schemeClr val="tx1"/>
                </a:solidFill>
                <a:latin typeface="+mj-lt"/>
              </a:rPr>
              <a:t>implementation</a:t>
            </a:r>
          </a:p>
        </p:txBody>
      </p:sp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A858920A-CD4E-B507-26C1-A7D44754D9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400" dirty="0"/>
              <a:t>installing the VR simulator </a:t>
            </a:r>
            <a:r>
              <a:rPr lang="en-US" sz="2400" dirty="0" err="1"/>
              <a:t>vorpX</a:t>
            </a:r>
            <a:endParaRPr lang="en-US" sz="2400" dirty="0"/>
          </a:p>
          <a:p>
            <a:pPr lvl="1"/>
            <a:r>
              <a:rPr lang="en-US" sz="2000" dirty="0"/>
              <a:t>program for hooking up a big variety of games with VR glasses</a:t>
            </a:r>
          </a:p>
          <a:p>
            <a:r>
              <a:rPr lang="en-US" sz="2400" dirty="0"/>
              <a:t>because of corporate network a lot of IT work had to be done</a:t>
            </a:r>
          </a:p>
          <a:p>
            <a:pPr lvl="1"/>
            <a:r>
              <a:rPr lang="en-US" sz="2000" dirty="0"/>
              <a:t>ordering of the program</a:t>
            </a:r>
          </a:p>
          <a:p>
            <a:pPr lvl="1"/>
            <a:r>
              <a:rPr lang="en-US" sz="2000" dirty="0"/>
              <a:t>installing it with administrator rights </a:t>
            </a:r>
          </a:p>
          <a:p>
            <a:pPr lvl="1"/>
            <a:r>
              <a:rPr lang="en-US" sz="2000" dirty="0"/>
              <a:t>starting up the VR headset and making adjustments</a:t>
            </a:r>
          </a:p>
          <a:p>
            <a:pPr lvl="1"/>
            <a:endParaRPr lang="en-US" sz="2000" dirty="0"/>
          </a:p>
        </p:txBody>
      </p:sp>
      <p:pic>
        <p:nvPicPr>
          <p:cNvPr id="7" name="Inhaltsplatzhalter 6">
            <a:extLst>
              <a:ext uri="{FF2B5EF4-FFF2-40B4-BE49-F238E27FC236}">
                <a16:creationId xmlns:a16="http://schemas.microsoft.com/office/drawing/2014/main" id="{7964D187-B937-E819-D742-77BE4E84080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36" r="10790" b="-1"/>
          <a:stretch/>
        </p:blipFill>
        <p:spPr>
          <a:xfrm rot="5400000">
            <a:off x="-1111205" y="1111203"/>
            <a:ext cx="6858000" cy="4635591"/>
          </a:xfrm>
          <a:prstGeom prst="rect">
            <a:avLst/>
          </a:prstGeom>
          <a:effectLst/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42773A86-44CA-F650-414D-8F391A40F9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67800" y="5391150"/>
            <a:ext cx="3124200" cy="14668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886459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DFEC164B-D700-DDE0-CC56-7657DC9B59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running tests to find problems and failure</a:t>
            </a:r>
          </a:p>
          <a:p>
            <a:pPr lvl="1">
              <a:buFont typeface="Symbol" panose="05050102010706020507" pitchFamily="18" charset="2"/>
              <a:buChar char="-"/>
            </a:pPr>
            <a:r>
              <a:rPr lang="en-US" dirty="0"/>
              <a:t>pc was overheating </a:t>
            </a:r>
          </a:p>
          <a:p>
            <a:pPr lvl="1">
              <a:buFont typeface="Symbol" panose="05050102010706020507" pitchFamily="18" charset="2"/>
              <a:buChar char="-"/>
            </a:pPr>
            <a:r>
              <a:rPr lang="en-US" dirty="0"/>
              <a:t>more power outlets were needed</a:t>
            </a:r>
          </a:p>
          <a:p>
            <a:pPr lvl="1">
              <a:buFont typeface="Symbol" panose="05050102010706020507" pitchFamily="18" charset="2"/>
              <a:buChar char="-"/>
            </a:pPr>
            <a:r>
              <a:rPr lang="en-US" dirty="0"/>
              <a:t>infrared sensors needed an adjustable attachment</a:t>
            </a:r>
          </a:p>
          <a:p>
            <a:pPr lvl="1">
              <a:buFont typeface="Symbol" panose="05050102010706020507" pitchFamily="18" charset="2"/>
              <a:buChar char="-"/>
            </a:pPr>
            <a:r>
              <a:rPr lang="en-US" dirty="0"/>
              <a:t>storage option for the glasses</a:t>
            </a:r>
          </a:p>
          <a:p>
            <a:pPr lvl="1"/>
            <a:endParaRPr lang="en-US" sz="2000" dirty="0"/>
          </a:p>
          <a:p>
            <a:r>
              <a:rPr lang="en-US" dirty="0"/>
              <a:t>mechanical and electrical modification </a:t>
            </a:r>
          </a:p>
          <a:p>
            <a:endParaRPr lang="de-DE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14907A63-13D4-3057-138B-062F2C57D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5357" y="454526"/>
            <a:ext cx="6872438" cy="453022"/>
          </a:xfrm>
        </p:spPr>
        <p:txBody>
          <a:bodyPr/>
          <a:lstStyle/>
          <a:p>
            <a:r>
              <a:rPr lang="de-DE" sz="4000" dirty="0">
                <a:solidFill>
                  <a:schemeClr val="tx1"/>
                </a:solidFill>
                <a:latin typeface="+mj-lt"/>
              </a:rPr>
              <a:t>Implementation</a:t>
            </a:r>
          </a:p>
        </p:txBody>
      </p:sp>
      <p:pic>
        <p:nvPicPr>
          <p:cNvPr id="7" name="Grafik 6" descr="Ein Bild, das drinnen, Regal enthält.&#10;&#10;Automatisch generierte Beschreibung">
            <a:extLst>
              <a:ext uri="{FF2B5EF4-FFF2-40B4-BE49-F238E27FC236}">
                <a16:creationId xmlns:a16="http://schemas.microsoft.com/office/drawing/2014/main" id="{F1E5752C-4333-D027-7FD6-EDD94E10C14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50" r="21334"/>
          <a:stretch/>
        </p:blipFill>
        <p:spPr>
          <a:xfrm rot="16200000">
            <a:off x="7278241" y="1665048"/>
            <a:ext cx="5099110" cy="39247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31800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125C01438463204E98116495DC0569E6" ma:contentTypeVersion="15" ma:contentTypeDescription="Ein neues Dokument erstellen." ma:contentTypeScope="" ma:versionID="fa383d7b0b89f0e6b096a356a130a5a7">
  <xsd:schema xmlns:xsd="http://www.w3.org/2001/XMLSchema" xmlns:xs="http://www.w3.org/2001/XMLSchema" xmlns:p="http://schemas.microsoft.com/office/2006/metadata/properties" xmlns:ns2="67f4b157-ca1c-4b5f-af2e-327f90325cfd" xmlns:ns3="45345483-9e73-46a8-91d7-e8107e73c58f" targetNamespace="http://schemas.microsoft.com/office/2006/metadata/properties" ma:root="true" ma:fieldsID="187d709cfae2440f1c32f6b7c5dfe4e5" ns2:_="" ns3:_="">
    <xsd:import namespace="67f4b157-ca1c-4b5f-af2e-327f90325cfd"/>
    <xsd:import namespace="45345483-9e73-46a8-91d7-e8107e73c58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7f4b157-ca1c-4b5f-af2e-327f90325cf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9" nillable="true" ma:taxonomy="true" ma:internalName="lcf76f155ced4ddcb4097134ff3c332f" ma:taxonomyFieldName="MediaServiceImageTags" ma:displayName="Bildmarkierungen" ma:readOnly="false" ma:fieldId="{5cf76f15-5ced-4ddc-b409-7134ff3c332f}" ma:taxonomyMulti="true" ma:sspId="f3190740-df44-4995-b574-cd0c93d2622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5345483-9e73-46a8-91d7-e8107e73c58f" elementFormDefault="qualified">
    <xsd:import namespace="http://schemas.microsoft.com/office/2006/documentManagement/types"/>
    <xsd:import namespace="http://schemas.microsoft.com/office/infopath/2007/PartnerControls"/>
    <xsd:element name="TaxCatchAll" ma:index="20" nillable="true" ma:displayName="Taxonomy Catch All Column" ma:hidden="true" ma:list="{5ef749ae-aac6-441a-b0a0-f9243b123bae}" ma:internalName="TaxCatchAll" ma:showField="CatchAllData" ma:web="45345483-9e73-46a8-91d7-e8107e73c58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D625DD5-408F-4C15-A7DA-0A15201D622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F26854C-3205-49D9-B019-7A7775DBD41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7f4b157-ca1c-4b5f-af2e-327f90325cfd"/>
    <ds:schemaRef ds:uri="45345483-9e73-46a8-91d7-e8107e73c58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346</Words>
  <Application>Microsoft Office PowerPoint</Application>
  <PresentationFormat>Breitbild</PresentationFormat>
  <Paragraphs>74</Paragraphs>
  <Slides>13</Slides>
  <Notes>2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13</vt:i4>
      </vt:variant>
    </vt:vector>
  </HeadingPairs>
  <TitlesOfParts>
    <vt:vector size="20" baseType="lpstr">
      <vt:lpstr>Arial</vt:lpstr>
      <vt:lpstr>Calibri</vt:lpstr>
      <vt:lpstr>Calibri Light</vt:lpstr>
      <vt:lpstr>Open Sans</vt:lpstr>
      <vt:lpstr>Symbol</vt:lpstr>
      <vt:lpstr>Wingdings</vt:lpstr>
      <vt:lpstr>Office</vt:lpstr>
      <vt:lpstr>PowerPoint-Präsentation</vt:lpstr>
      <vt:lpstr>contents </vt:lpstr>
      <vt:lpstr>idea of usage of AR and VR technology</vt:lpstr>
      <vt:lpstr>VisionLib</vt:lpstr>
      <vt:lpstr>advantages of the system</vt:lpstr>
      <vt:lpstr>AR: Component testing</vt:lpstr>
      <vt:lpstr>farming simulator</vt:lpstr>
      <vt:lpstr>implementation</vt:lpstr>
      <vt:lpstr>Implementation</vt:lpstr>
      <vt:lpstr>outcome electrical parts</vt:lpstr>
      <vt:lpstr>outcome mechanical parts</vt:lpstr>
      <vt:lpstr>outcome </vt:lpstr>
      <vt:lpstr>Thank you for your attention!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Mechatroniker, Spelle</dc:creator>
  <cp:lastModifiedBy>Frank Meiring</cp:lastModifiedBy>
  <cp:revision>24</cp:revision>
  <dcterms:created xsi:type="dcterms:W3CDTF">2021-07-14T12:46:28Z</dcterms:created>
  <dcterms:modified xsi:type="dcterms:W3CDTF">2023-10-05T18:26:18Z</dcterms:modified>
</cp:coreProperties>
</file>